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315" r:id="rId2"/>
    <p:sldId id="316" r:id="rId3"/>
    <p:sldId id="259" r:id="rId4"/>
    <p:sldId id="256" r:id="rId5"/>
    <p:sldId id="257" r:id="rId6"/>
    <p:sldId id="258" r:id="rId7"/>
    <p:sldId id="268" r:id="rId8"/>
    <p:sldId id="266" r:id="rId9"/>
    <p:sldId id="267" r:id="rId10"/>
    <p:sldId id="269" r:id="rId11"/>
    <p:sldId id="270" r:id="rId12"/>
    <p:sldId id="271" r:id="rId13"/>
    <p:sldId id="303" r:id="rId14"/>
    <p:sldId id="292" r:id="rId15"/>
    <p:sldId id="317" r:id="rId16"/>
    <p:sldId id="294" r:id="rId17"/>
    <p:sldId id="293" r:id="rId18"/>
    <p:sldId id="285" r:id="rId19"/>
    <p:sldId id="279" r:id="rId20"/>
    <p:sldId id="280" r:id="rId21"/>
    <p:sldId id="307" r:id="rId22"/>
    <p:sldId id="281" r:id="rId23"/>
    <p:sldId id="297" r:id="rId24"/>
    <p:sldId id="309" r:id="rId25"/>
    <p:sldId id="310" r:id="rId26"/>
    <p:sldId id="313" r:id="rId27"/>
    <p:sldId id="298" r:id="rId28"/>
    <p:sldId id="299" r:id="rId29"/>
    <p:sldId id="312" r:id="rId30"/>
    <p:sldId id="288" r:id="rId31"/>
    <p:sldId id="296" r:id="rId32"/>
    <p:sldId id="302" r:id="rId33"/>
    <p:sldId id="300" r:id="rId34"/>
    <p:sldId id="314" r:id="rId35"/>
    <p:sldId id="304" r:id="rId36"/>
    <p:sldId id="306" r:id="rId37"/>
    <p:sldId id="305" r:id="rId38"/>
    <p:sldId id="261"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sorterViewPr>
    <p:cViewPr>
      <p:scale>
        <a:sx n="100" d="100"/>
        <a:sy n="100" d="100"/>
      </p:scale>
      <p:origin x="0" y="-41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295396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3724668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295972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901490-518C-4AB9-BDDF-4E66391279F3}" type="datetimeFigureOut">
              <a:rPr lang="en-GB" smtClean="0"/>
              <a:t>11/04/2023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185828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901490-518C-4AB9-BDDF-4E66391279F3}" type="datetimeFigureOut">
              <a:rPr lang="en-GB" smtClean="0"/>
              <a:t>11/04/2023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2778423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387520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1453237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124843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901490-518C-4AB9-BDDF-4E66391279F3}" type="datetimeFigureOut">
              <a:rPr lang="en-GB" smtClean="0"/>
              <a:t>11/04/2023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3281654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901490-518C-4AB9-BDDF-4E66391279F3}" type="datetimeFigureOut">
              <a:rPr lang="en-GB" smtClean="0"/>
              <a:t>11/04/2023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2538170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3000246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37324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1238721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581519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535837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598524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901490-518C-4AB9-BDDF-4E66391279F3}" type="datetimeFigureOut">
              <a:rPr lang="en-GB" smtClean="0"/>
              <a:t>11/04/2023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2ECE69D-E678-4BB5-9688-3B7E360BE275}" type="slidenum">
              <a:rPr lang="en-GB" smtClean="0"/>
              <a:t>‹#›</a:t>
            </a:fld>
            <a:endParaRPr lang="en-GB"/>
          </a:p>
        </p:txBody>
      </p:sp>
    </p:spTree>
    <p:extLst>
      <p:ext uri="{BB962C8B-B14F-4D97-AF65-F5344CB8AC3E}">
        <p14:creationId xmlns:p14="http://schemas.microsoft.com/office/powerpoint/2010/main" val="2106830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6901490-518C-4AB9-BDDF-4E66391279F3}" type="datetimeFigureOut">
              <a:rPr lang="en-GB" smtClean="0"/>
              <a:t>11/04/2023</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2ECE69D-E678-4BB5-9688-3B7E360BE275}" type="slidenum">
              <a:rPr lang="en-GB" smtClean="0"/>
              <a:t>‹#›</a:t>
            </a:fld>
            <a:endParaRPr lang="en-GB"/>
          </a:p>
        </p:txBody>
      </p:sp>
    </p:spTree>
    <p:extLst>
      <p:ext uri="{BB962C8B-B14F-4D97-AF65-F5344CB8AC3E}">
        <p14:creationId xmlns:p14="http://schemas.microsoft.com/office/powerpoint/2010/main" val="1826465069"/>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jpg"/><Relationship Id="rId5" Type="http://schemas.openxmlformats.org/officeDocument/2006/relationships/image" Target="../media/image9.png"/><Relationship Id="rId4" Type="http://schemas.openxmlformats.org/officeDocument/2006/relationships/image" Target="../media/image8.tiff"/></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mp3"/><Relationship Id="rId7" Type="http://schemas.openxmlformats.org/officeDocument/2006/relationships/image" Target="../media/image11.tif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0.tiff"/><Relationship Id="rId5" Type="http://schemas.openxmlformats.org/officeDocument/2006/relationships/slideLayout" Target="../slideLayouts/slideLayout2.xml"/><Relationship Id="rId4" Type="http://schemas.openxmlformats.org/officeDocument/2006/relationships/audio" Target="../media/media3.mp3"/><Relationship Id="rId9" Type="http://schemas.openxmlformats.org/officeDocument/2006/relationships/image" Target="../media/image6.jpg"/></Relationships>
</file>

<file path=ppt/slides/_rels/slide10.xml.rels><?xml version="1.0" encoding="UTF-8" standalone="yes"?>
<Relationships xmlns="http://schemas.openxmlformats.org/package/2006/relationships"><Relationship Id="rId8" Type="http://schemas.openxmlformats.org/officeDocument/2006/relationships/image" Target="../media/image13.tiff"/><Relationship Id="rId3" Type="http://schemas.microsoft.com/office/2007/relationships/media" Target="../media/media5.mp3"/><Relationship Id="rId7" Type="http://schemas.openxmlformats.org/officeDocument/2006/relationships/image" Target="../media/image9.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2.tiff"/><Relationship Id="rId5" Type="http://schemas.openxmlformats.org/officeDocument/2006/relationships/slideLayout" Target="../slideLayouts/slideLayout2.xml"/><Relationship Id="rId4" Type="http://schemas.openxmlformats.org/officeDocument/2006/relationships/audio" Target="../media/media5.mp3"/><Relationship Id="rId9"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jp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9.png"/><Relationship Id="rId5" Type="http://schemas.openxmlformats.org/officeDocument/2006/relationships/image" Target="../media/image15.tif"/><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9.tiff"/></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25.tiff"/></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6.jp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www.musictheoryteacher.com/pb/wp_2e247577/wp_2e247577.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399ED7-B75E-FEEE-0CD3-6F868E23097A}"/>
              </a:ext>
            </a:extLst>
          </p:cNvPr>
          <p:cNvSpPr>
            <a:spLocks noGrp="1"/>
          </p:cNvSpPr>
          <p:nvPr>
            <p:ph type="ctrTitle"/>
          </p:nvPr>
        </p:nvSpPr>
        <p:spPr>
          <a:xfrm>
            <a:off x="1388635" y="198120"/>
            <a:ext cx="8825658" cy="3329581"/>
          </a:xfrm>
        </p:spPr>
        <p:txBody>
          <a:bodyPr>
            <a:normAutofit/>
          </a:bodyPr>
          <a:lstStyle/>
          <a:p>
            <a:r>
              <a:rPr lang="en-GB" b="1" dirty="0"/>
              <a:t>The Composition of Piobaireachd</a:t>
            </a:r>
            <a:r>
              <a:rPr lang="en-GB" dirty="0"/>
              <a:t> </a:t>
            </a:r>
          </a:p>
        </p:txBody>
      </p:sp>
      <p:sp>
        <p:nvSpPr>
          <p:cNvPr id="7" name="Subtitle 6">
            <a:extLst>
              <a:ext uri="{FF2B5EF4-FFF2-40B4-BE49-F238E27FC236}">
                <a16:creationId xmlns:a16="http://schemas.microsoft.com/office/drawing/2014/main" id="{1437C7DB-1095-2EB0-8B9B-79A1282DF65F}"/>
              </a:ext>
            </a:extLst>
          </p:cNvPr>
          <p:cNvSpPr>
            <a:spLocks noGrp="1"/>
          </p:cNvSpPr>
          <p:nvPr>
            <p:ph type="subTitle" idx="1"/>
          </p:nvPr>
        </p:nvSpPr>
        <p:spPr>
          <a:xfrm>
            <a:off x="1524000" y="3920090"/>
            <a:ext cx="9144000" cy="1655762"/>
          </a:xfrm>
        </p:spPr>
        <p:txBody>
          <a:bodyPr/>
          <a:lstStyle/>
          <a:p>
            <a:r>
              <a:rPr lang="en-GB" dirty="0">
                <a:solidFill>
                  <a:schemeClr val="tx1"/>
                </a:solidFill>
              </a:rPr>
              <a:t>Peter McCalister, John Dew, and Dan </a:t>
            </a:r>
            <a:r>
              <a:rPr lang="en-GB" dirty="0" err="1">
                <a:solidFill>
                  <a:schemeClr val="tx1"/>
                </a:solidFill>
              </a:rPr>
              <a:t>Nevans</a:t>
            </a:r>
            <a:endParaRPr lang="en-GB" dirty="0">
              <a:solidFill>
                <a:schemeClr val="tx1"/>
              </a:solidFill>
            </a:endParaRPr>
          </a:p>
        </p:txBody>
      </p:sp>
      <p:pic>
        <p:nvPicPr>
          <p:cNvPr id="2" name="Picture 1">
            <a:extLst>
              <a:ext uri="{FF2B5EF4-FFF2-40B4-BE49-F238E27FC236}">
                <a16:creationId xmlns:a16="http://schemas.microsoft.com/office/drawing/2014/main" id="{DC8AD918-43BB-77E5-2A5A-7F37FC05DB6D}"/>
              </a:ext>
            </a:extLst>
          </p:cNvPr>
          <p:cNvPicPr>
            <a:picLocks noChangeAspect="1"/>
          </p:cNvPicPr>
          <p:nvPr/>
        </p:nvPicPr>
        <p:blipFill>
          <a:blip r:embed="rId2">
            <a:alphaModFix amt="5000"/>
          </a:blip>
          <a:stretch>
            <a:fillRect/>
          </a:stretch>
        </p:blipFill>
        <p:spPr>
          <a:xfrm>
            <a:off x="3213100" y="533400"/>
            <a:ext cx="5765800" cy="5791200"/>
          </a:xfrm>
          <a:prstGeom prst="rect">
            <a:avLst/>
          </a:prstGeom>
        </p:spPr>
      </p:pic>
    </p:spTree>
    <p:extLst>
      <p:ext uri="{BB962C8B-B14F-4D97-AF65-F5344CB8AC3E}">
        <p14:creationId xmlns:p14="http://schemas.microsoft.com/office/powerpoint/2010/main" val="142624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A39C6-9709-A4CB-FCE3-AC692EDE38B7}"/>
              </a:ext>
            </a:extLst>
          </p:cNvPr>
          <p:cNvSpPr>
            <a:spLocks noGrp="1"/>
          </p:cNvSpPr>
          <p:nvPr>
            <p:ph type="title"/>
          </p:nvPr>
        </p:nvSpPr>
        <p:spPr>
          <a:xfrm>
            <a:off x="839788" y="457200"/>
            <a:ext cx="10417492" cy="812800"/>
          </a:xfrm>
        </p:spPr>
        <p:txBody>
          <a:bodyPr>
            <a:normAutofit/>
          </a:bodyPr>
          <a:lstStyle/>
          <a:p>
            <a:pPr algn="ctr"/>
            <a:r>
              <a:rPr lang="en-GB" b="1" dirty="0"/>
              <a:t>Modern Piobaireachd on the </a:t>
            </a:r>
            <a:r>
              <a:rPr lang="en-GB" b="1" dirty="0" err="1"/>
              <a:t>Piob</a:t>
            </a:r>
            <a:r>
              <a:rPr lang="en-GB" b="1" dirty="0"/>
              <a:t> Soc website</a:t>
            </a:r>
          </a:p>
        </p:txBody>
      </p:sp>
      <p:pic>
        <p:nvPicPr>
          <p:cNvPr id="6" name="Picture 5">
            <a:extLst>
              <a:ext uri="{FF2B5EF4-FFF2-40B4-BE49-F238E27FC236}">
                <a16:creationId xmlns:a16="http://schemas.microsoft.com/office/drawing/2014/main" id="{D5A7C5F7-F4E8-52F1-C57D-3ED25C3D607F}"/>
              </a:ext>
            </a:extLst>
          </p:cNvPr>
          <p:cNvPicPr>
            <a:picLocks noChangeAspect="1"/>
          </p:cNvPicPr>
          <p:nvPr/>
        </p:nvPicPr>
        <p:blipFill>
          <a:blip r:embed="rId2"/>
          <a:stretch>
            <a:fillRect/>
          </a:stretch>
        </p:blipFill>
        <p:spPr>
          <a:xfrm>
            <a:off x="1605228" y="1402081"/>
            <a:ext cx="8886612" cy="4998719"/>
          </a:xfrm>
          <a:prstGeom prst="rect">
            <a:avLst/>
          </a:prstGeom>
        </p:spPr>
      </p:pic>
      <p:pic>
        <p:nvPicPr>
          <p:cNvPr id="3" name="Picture 2">
            <a:extLst>
              <a:ext uri="{FF2B5EF4-FFF2-40B4-BE49-F238E27FC236}">
                <a16:creationId xmlns:a16="http://schemas.microsoft.com/office/drawing/2014/main" id="{AF8451EE-6F37-D602-9940-1EE585F2C7CC}"/>
              </a:ext>
            </a:extLst>
          </p:cNvPr>
          <p:cNvPicPr>
            <a:picLocks noChangeAspect="1"/>
          </p:cNvPicPr>
          <p:nvPr/>
        </p:nvPicPr>
        <p:blipFill>
          <a:blip r:embed="rId3">
            <a:alphaModFix amt="5000"/>
          </a:blip>
          <a:stretch>
            <a:fillRect/>
          </a:stretch>
        </p:blipFill>
        <p:spPr>
          <a:xfrm>
            <a:off x="3213100" y="533400"/>
            <a:ext cx="5765800" cy="5791200"/>
          </a:xfrm>
          <a:prstGeom prst="rect">
            <a:avLst/>
          </a:prstGeom>
        </p:spPr>
      </p:pic>
    </p:spTree>
    <p:extLst>
      <p:ext uri="{BB962C8B-B14F-4D97-AF65-F5344CB8AC3E}">
        <p14:creationId xmlns:p14="http://schemas.microsoft.com/office/powerpoint/2010/main" val="543759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F772-7ECA-E10C-AE63-AF8C814834AC}"/>
              </a:ext>
            </a:extLst>
          </p:cNvPr>
          <p:cNvSpPr>
            <a:spLocks noGrp="1"/>
          </p:cNvSpPr>
          <p:nvPr>
            <p:ph type="title"/>
          </p:nvPr>
        </p:nvSpPr>
        <p:spPr>
          <a:xfrm>
            <a:off x="838200" y="363531"/>
            <a:ext cx="10206715" cy="1049235"/>
          </a:xfrm>
        </p:spPr>
        <p:txBody>
          <a:bodyPr>
            <a:normAutofit fontScale="90000"/>
          </a:bodyPr>
          <a:lstStyle/>
          <a:p>
            <a:pPr algn="ctr"/>
            <a:r>
              <a:rPr lang="en-GB" b="1" dirty="0"/>
              <a:t>Could these be Set Tunes or form the basis of a new </a:t>
            </a:r>
            <a:r>
              <a:rPr lang="en-GB" b="1" dirty="0" err="1"/>
              <a:t>Piob</a:t>
            </a:r>
            <a:r>
              <a:rPr lang="en-GB" b="1" dirty="0"/>
              <a:t> Soc Collection volume?</a:t>
            </a:r>
          </a:p>
        </p:txBody>
      </p:sp>
      <p:sp>
        <p:nvSpPr>
          <p:cNvPr id="3" name="Content Placeholder 2">
            <a:extLst>
              <a:ext uri="{FF2B5EF4-FFF2-40B4-BE49-F238E27FC236}">
                <a16:creationId xmlns:a16="http://schemas.microsoft.com/office/drawing/2014/main" id="{742F8B3B-38D1-1F61-9AE8-3539094C8E58}"/>
              </a:ext>
            </a:extLst>
          </p:cNvPr>
          <p:cNvSpPr>
            <a:spLocks noGrp="1"/>
          </p:cNvSpPr>
          <p:nvPr>
            <p:ph idx="1"/>
          </p:nvPr>
        </p:nvSpPr>
        <p:spPr>
          <a:xfrm>
            <a:off x="838200" y="2262947"/>
            <a:ext cx="10515600" cy="3700532"/>
          </a:xfrm>
        </p:spPr>
        <p:txBody>
          <a:bodyPr/>
          <a:lstStyle/>
          <a:p>
            <a:r>
              <a:rPr lang="en-GB" b="1" dirty="0"/>
              <a:t>Malcolm </a:t>
            </a:r>
            <a:r>
              <a:rPr lang="en-GB" b="1" dirty="0" err="1"/>
              <a:t>MacRae</a:t>
            </a:r>
            <a:r>
              <a:rPr lang="en-GB" b="1" dirty="0"/>
              <a:t> laid out some guidelines as to what we could use to assess such tunes, should we wish to do so</a:t>
            </a:r>
          </a:p>
          <a:p>
            <a:r>
              <a:rPr lang="en-GB" b="1" dirty="0"/>
              <a:t>But some are less “good quality” than others</a:t>
            </a:r>
          </a:p>
          <a:p>
            <a:r>
              <a:rPr lang="en-GB" b="1" dirty="0"/>
              <a:t>Some are slow airs in piobaireachd mode</a:t>
            </a:r>
          </a:p>
          <a:p>
            <a:r>
              <a:rPr lang="en-GB" b="1" dirty="0"/>
              <a:t>Some lack a connection between Ground and Variations </a:t>
            </a:r>
          </a:p>
          <a:p>
            <a:r>
              <a:rPr lang="en-GB" b="1" dirty="0"/>
              <a:t>Many are hard to memorise</a:t>
            </a:r>
          </a:p>
          <a:p>
            <a:r>
              <a:rPr lang="en-GB" b="1" dirty="0"/>
              <a:t>And then there’s the “Blas” …</a:t>
            </a:r>
          </a:p>
          <a:p>
            <a:endParaRPr lang="en-GB" b="1" dirty="0"/>
          </a:p>
          <a:p>
            <a:pPr marL="0" indent="0">
              <a:buNone/>
            </a:pPr>
            <a:endParaRPr lang="en-GB" b="1" dirty="0"/>
          </a:p>
        </p:txBody>
      </p:sp>
      <p:pic>
        <p:nvPicPr>
          <p:cNvPr id="4" name="Picture 3">
            <a:extLst>
              <a:ext uri="{FF2B5EF4-FFF2-40B4-BE49-F238E27FC236}">
                <a16:creationId xmlns:a16="http://schemas.microsoft.com/office/drawing/2014/main" id="{208265C1-A662-2381-72E8-7FA96F125643}"/>
              </a:ext>
            </a:extLst>
          </p:cNvPr>
          <p:cNvPicPr>
            <a:picLocks noChangeAspect="1"/>
          </p:cNvPicPr>
          <p:nvPr/>
        </p:nvPicPr>
        <p:blipFill>
          <a:blip r:embed="rId2">
            <a:alphaModFix amt="5000"/>
          </a:blip>
          <a:stretch>
            <a:fillRect/>
          </a:stretch>
        </p:blipFill>
        <p:spPr>
          <a:xfrm>
            <a:off x="3213100" y="451113"/>
            <a:ext cx="5765800" cy="5791200"/>
          </a:xfrm>
          <a:prstGeom prst="rect">
            <a:avLst/>
          </a:prstGeom>
        </p:spPr>
      </p:pic>
    </p:spTree>
    <p:extLst>
      <p:ext uri="{BB962C8B-B14F-4D97-AF65-F5344CB8AC3E}">
        <p14:creationId xmlns:p14="http://schemas.microsoft.com/office/powerpoint/2010/main" val="465002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143F-177F-1CE8-EB8A-29B2842FD140}"/>
              </a:ext>
            </a:extLst>
          </p:cNvPr>
          <p:cNvSpPr>
            <a:spLocks noGrp="1"/>
          </p:cNvSpPr>
          <p:nvPr>
            <p:ph type="ctrTitle"/>
          </p:nvPr>
        </p:nvSpPr>
        <p:spPr>
          <a:xfrm>
            <a:off x="1154954" y="1069758"/>
            <a:ext cx="10564079" cy="2257038"/>
          </a:xfrm>
        </p:spPr>
        <p:txBody>
          <a:bodyPr>
            <a:normAutofit fontScale="90000"/>
          </a:bodyPr>
          <a:lstStyle/>
          <a:p>
            <a:r>
              <a:rPr lang="en-GB" dirty="0">
                <a:solidFill>
                  <a:schemeClr val="tx1">
                    <a:lumMod val="95000"/>
                  </a:schemeClr>
                </a:solidFill>
              </a:rPr>
              <a:t>Methods of Piobaireachd Composition</a:t>
            </a:r>
          </a:p>
        </p:txBody>
      </p:sp>
      <p:sp>
        <p:nvSpPr>
          <p:cNvPr id="3" name="Subtitle 2">
            <a:extLst>
              <a:ext uri="{FF2B5EF4-FFF2-40B4-BE49-F238E27FC236}">
                <a16:creationId xmlns:a16="http://schemas.microsoft.com/office/drawing/2014/main" id="{E0A3EAB1-CB56-F35F-8C3F-7F322CA0EB60}"/>
              </a:ext>
            </a:extLst>
          </p:cNvPr>
          <p:cNvSpPr>
            <a:spLocks noGrp="1"/>
          </p:cNvSpPr>
          <p:nvPr>
            <p:ph type="subTitle" idx="1"/>
          </p:nvPr>
        </p:nvSpPr>
        <p:spPr>
          <a:xfrm>
            <a:off x="1154954" y="3728439"/>
            <a:ext cx="8637072" cy="2257037"/>
          </a:xfrm>
        </p:spPr>
        <p:txBody>
          <a:bodyPr>
            <a:noAutofit/>
          </a:bodyPr>
          <a:lstStyle/>
          <a:p>
            <a:r>
              <a:rPr lang="en-GB" sz="1600" b="1" dirty="0">
                <a:solidFill>
                  <a:schemeClr val="tx1"/>
                </a:solidFill>
              </a:rPr>
              <a:t>Piobaireachd composition Origin</a:t>
            </a:r>
          </a:p>
          <a:p>
            <a:r>
              <a:rPr lang="en-GB" sz="1600" b="1" dirty="0">
                <a:solidFill>
                  <a:schemeClr val="tx1"/>
                </a:solidFill>
              </a:rPr>
              <a:t>Development</a:t>
            </a:r>
          </a:p>
          <a:p>
            <a:r>
              <a:rPr lang="en-GB" sz="1600" b="1" dirty="0">
                <a:solidFill>
                  <a:schemeClr val="tx1"/>
                </a:solidFill>
              </a:rPr>
              <a:t>Where we are today</a:t>
            </a:r>
          </a:p>
          <a:p>
            <a:endParaRPr lang="en-GB" sz="1600" b="1" dirty="0">
              <a:solidFill>
                <a:schemeClr val="tx1"/>
              </a:solidFill>
            </a:endParaRPr>
          </a:p>
          <a:p>
            <a:endParaRPr lang="en-GB" sz="1600" b="1" dirty="0">
              <a:solidFill>
                <a:schemeClr val="tx1"/>
              </a:solidFill>
            </a:endParaRPr>
          </a:p>
        </p:txBody>
      </p:sp>
      <p:pic>
        <p:nvPicPr>
          <p:cNvPr id="4" name="Picture 3">
            <a:extLst>
              <a:ext uri="{FF2B5EF4-FFF2-40B4-BE49-F238E27FC236}">
                <a16:creationId xmlns:a16="http://schemas.microsoft.com/office/drawing/2014/main" id="{24F8DF48-CF58-6CDF-CEA9-66A5BDA0084F}"/>
              </a:ext>
            </a:extLst>
          </p:cNvPr>
          <p:cNvPicPr>
            <a:picLocks noChangeAspect="1"/>
          </p:cNvPicPr>
          <p:nvPr/>
        </p:nvPicPr>
        <p:blipFill>
          <a:blip r:embed="rId2">
            <a:alphaModFix amt="5000"/>
          </a:blip>
          <a:stretch>
            <a:fillRect/>
          </a:stretch>
        </p:blipFill>
        <p:spPr>
          <a:xfrm>
            <a:off x="3213100" y="533400"/>
            <a:ext cx="5765800" cy="5791200"/>
          </a:xfrm>
          <a:prstGeom prst="rect">
            <a:avLst/>
          </a:prstGeom>
        </p:spPr>
      </p:pic>
    </p:spTree>
    <p:extLst>
      <p:ext uri="{BB962C8B-B14F-4D97-AF65-F5344CB8AC3E}">
        <p14:creationId xmlns:p14="http://schemas.microsoft.com/office/powerpoint/2010/main" val="1634561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08E18B-2AEE-84DD-5FBA-A54C237029C3}"/>
              </a:ext>
            </a:extLst>
          </p:cNvPr>
          <p:cNvSpPr>
            <a:spLocks noGrp="1"/>
          </p:cNvSpPr>
          <p:nvPr>
            <p:ph idx="1"/>
          </p:nvPr>
        </p:nvSpPr>
        <p:spPr>
          <a:xfrm>
            <a:off x="1184879" y="1372991"/>
            <a:ext cx="9603275" cy="5128018"/>
          </a:xfrm>
        </p:spPr>
        <p:txBody>
          <a:bodyPr>
            <a:normAutofit/>
          </a:bodyPr>
          <a:lstStyle/>
          <a:p>
            <a:r>
              <a:rPr lang="en-GB" sz="4400" dirty="0"/>
              <a:t>Evolution of music harmony</a:t>
            </a:r>
          </a:p>
          <a:p>
            <a:r>
              <a:rPr lang="en-GB" sz="4400" dirty="0"/>
              <a:t>Tension and release</a:t>
            </a:r>
          </a:p>
          <a:p>
            <a:r>
              <a:rPr lang="en-GB" sz="4400" dirty="0"/>
              <a:t>Modern day compositions and methods</a:t>
            </a:r>
          </a:p>
          <a:p>
            <a:r>
              <a:rPr lang="en-GB" sz="4400" dirty="0"/>
              <a:t>Questions</a:t>
            </a:r>
          </a:p>
        </p:txBody>
      </p:sp>
      <p:pic>
        <p:nvPicPr>
          <p:cNvPr id="2" name="Picture 1">
            <a:extLst>
              <a:ext uri="{FF2B5EF4-FFF2-40B4-BE49-F238E27FC236}">
                <a16:creationId xmlns:a16="http://schemas.microsoft.com/office/drawing/2014/main" id="{DBE23FA3-B067-85FE-364A-B74C5DAD82E2}"/>
              </a:ext>
            </a:extLst>
          </p:cNvPr>
          <p:cNvPicPr>
            <a:picLocks noChangeAspect="1"/>
          </p:cNvPicPr>
          <p:nvPr/>
        </p:nvPicPr>
        <p:blipFill>
          <a:blip r:embed="rId2">
            <a:alphaModFix amt="5000"/>
          </a:blip>
          <a:stretch>
            <a:fillRect/>
          </a:stretch>
        </p:blipFill>
        <p:spPr>
          <a:xfrm>
            <a:off x="3213100" y="533400"/>
            <a:ext cx="5765800" cy="5791200"/>
          </a:xfrm>
          <a:prstGeom prst="rect">
            <a:avLst/>
          </a:prstGeom>
        </p:spPr>
      </p:pic>
    </p:spTree>
    <p:extLst>
      <p:ext uri="{BB962C8B-B14F-4D97-AF65-F5344CB8AC3E}">
        <p14:creationId xmlns:p14="http://schemas.microsoft.com/office/powerpoint/2010/main" val="32407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2D6F-D9A9-C7B0-F1C0-97795C6CF546}"/>
              </a:ext>
            </a:extLst>
          </p:cNvPr>
          <p:cNvSpPr>
            <a:spLocks noGrp="1"/>
          </p:cNvSpPr>
          <p:nvPr>
            <p:ph type="title"/>
          </p:nvPr>
        </p:nvSpPr>
        <p:spPr/>
        <p:txBody>
          <a:bodyPr/>
          <a:lstStyle/>
          <a:p>
            <a:r>
              <a:rPr lang="en-GB" b="1" dirty="0">
                <a:solidFill>
                  <a:schemeClr val="tx1"/>
                </a:solidFill>
              </a:rPr>
              <a:t>About me</a:t>
            </a:r>
          </a:p>
        </p:txBody>
      </p:sp>
      <p:sp>
        <p:nvSpPr>
          <p:cNvPr id="3" name="Content Placeholder 2">
            <a:extLst>
              <a:ext uri="{FF2B5EF4-FFF2-40B4-BE49-F238E27FC236}">
                <a16:creationId xmlns:a16="http://schemas.microsoft.com/office/drawing/2014/main" id="{9075196A-B0F0-D92A-46BF-A5B3B4AE9389}"/>
              </a:ext>
            </a:extLst>
          </p:cNvPr>
          <p:cNvSpPr>
            <a:spLocks noGrp="1"/>
          </p:cNvSpPr>
          <p:nvPr>
            <p:ph idx="1"/>
          </p:nvPr>
        </p:nvSpPr>
        <p:spPr/>
        <p:txBody>
          <a:bodyPr>
            <a:normAutofit lnSpcReduction="10000"/>
          </a:bodyPr>
          <a:lstStyle/>
          <a:p>
            <a:r>
              <a:rPr lang="en-GB" b="1" dirty="0">
                <a:solidFill>
                  <a:schemeClr val="tx1">
                    <a:lumMod val="95000"/>
                  </a:schemeClr>
                </a:solidFill>
              </a:rPr>
              <a:t>Professional musician and composer with nearly 10 years of experience</a:t>
            </a:r>
          </a:p>
          <a:p>
            <a:r>
              <a:rPr lang="en-GB" b="1" dirty="0">
                <a:solidFill>
                  <a:schemeClr val="tx1">
                    <a:lumMod val="95000"/>
                  </a:schemeClr>
                </a:solidFill>
              </a:rPr>
              <a:t>Graduate of the Royal Conservatoire of Scotland </a:t>
            </a:r>
            <a:r>
              <a:rPr lang="en-GB" b="1" dirty="0" err="1">
                <a:solidFill>
                  <a:schemeClr val="tx1">
                    <a:lumMod val="95000"/>
                  </a:schemeClr>
                </a:solidFill>
              </a:rPr>
              <a:t>Bmus</a:t>
            </a:r>
            <a:r>
              <a:rPr lang="en-GB" b="1" dirty="0">
                <a:solidFill>
                  <a:schemeClr val="tx1">
                    <a:lumMod val="95000"/>
                  </a:schemeClr>
                </a:solidFill>
              </a:rPr>
              <a:t> traditional music degree</a:t>
            </a:r>
          </a:p>
          <a:p>
            <a:r>
              <a:rPr lang="en-GB" b="1" dirty="0">
                <a:solidFill>
                  <a:schemeClr val="tx1">
                    <a:lumMod val="95000"/>
                  </a:schemeClr>
                </a:solidFill>
              </a:rPr>
              <a:t>3 Film scores – one of which won 3x Royal Television Society Awards</a:t>
            </a:r>
          </a:p>
          <a:p>
            <a:r>
              <a:rPr lang="en-GB" b="1" dirty="0">
                <a:solidFill>
                  <a:schemeClr val="tx1">
                    <a:lumMod val="95000"/>
                  </a:schemeClr>
                </a:solidFill>
              </a:rPr>
              <a:t>Winner of the Agnes Miller Harmony and Counterpoint Prize for Advanced Compositional techniques</a:t>
            </a:r>
          </a:p>
          <a:p>
            <a:r>
              <a:rPr lang="en-GB" b="1" dirty="0">
                <a:solidFill>
                  <a:schemeClr val="tx1">
                    <a:lumMod val="95000"/>
                  </a:schemeClr>
                </a:solidFill>
              </a:rPr>
              <a:t>2</a:t>
            </a:r>
            <a:r>
              <a:rPr lang="en-GB" b="1" baseline="30000" dirty="0">
                <a:solidFill>
                  <a:schemeClr val="tx1">
                    <a:lumMod val="95000"/>
                  </a:schemeClr>
                </a:solidFill>
              </a:rPr>
              <a:t>nd</a:t>
            </a:r>
            <a:r>
              <a:rPr lang="en-GB" b="1" dirty="0">
                <a:solidFill>
                  <a:schemeClr val="tx1">
                    <a:lumMod val="95000"/>
                  </a:schemeClr>
                </a:solidFill>
              </a:rPr>
              <a:t> in the MacGregor Memorial 2015</a:t>
            </a:r>
          </a:p>
          <a:p>
            <a:r>
              <a:rPr lang="en-GB" b="1" dirty="0">
                <a:solidFill>
                  <a:schemeClr val="tx1">
                    <a:lumMod val="95000"/>
                  </a:schemeClr>
                </a:solidFill>
              </a:rPr>
              <a:t>B grade piobaireachd wins at Captain John MacLellan and Inveraray Highland Games, 2019 Duncan Johnstone Champion as well as places in The Silver Medal</a:t>
            </a:r>
          </a:p>
          <a:p>
            <a:r>
              <a:rPr lang="en-GB" b="1" dirty="0">
                <a:solidFill>
                  <a:schemeClr val="tx1">
                    <a:lumMod val="95000"/>
                  </a:schemeClr>
                </a:solidFill>
              </a:rPr>
              <a:t>Winner of the 2019 Royal National Mod – 1</a:t>
            </a:r>
            <a:r>
              <a:rPr lang="en-GB" b="1" baseline="30000" dirty="0">
                <a:solidFill>
                  <a:schemeClr val="tx1">
                    <a:lumMod val="95000"/>
                  </a:schemeClr>
                </a:solidFill>
              </a:rPr>
              <a:t>st</a:t>
            </a:r>
            <a:r>
              <a:rPr lang="en-GB" b="1" dirty="0">
                <a:solidFill>
                  <a:schemeClr val="tx1">
                    <a:lumMod val="95000"/>
                  </a:schemeClr>
                </a:solidFill>
              </a:rPr>
              <a:t> in Piobaireachd</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pic>
        <p:nvPicPr>
          <p:cNvPr id="4" name="Picture 3">
            <a:extLst>
              <a:ext uri="{FF2B5EF4-FFF2-40B4-BE49-F238E27FC236}">
                <a16:creationId xmlns:a16="http://schemas.microsoft.com/office/drawing/2014/main" id="{B21FF337-5C27-869C-681D-73C5342B56A4}"/>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65992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143F-177F-1CE8-EB8A-29B2842FD140}"/>
              </a:ext>
            </a:extLst>
          </p:cNvPr>
          <p:cNvSpPr>
            <a:spLocks noGrp="1"/>
          </p:cNvSpPr>
          <p:nvPr>
            <p:ph type="ctrTitle"/>
          </p:nvPr>
        </p:nvSpPr>
        <p:spPr>
          <a:xfrm>
            <a:off x="2417779" y="410413"/>
            <a:ext cx="8637073" cy="2541431"/>
          </a:xfrm>
        </p:spPr>
        <p:txBody>
          <a:bodyPr>
            <a:normAutofit/>
          </a:bodyPr>
          <a:lstStyle/>
          <a:p>
            <a:r>
              <a:rPr lang="en-GB" dirty="0">
                <a:solidFill>
                  <a:schemeClr val="tx1"/>
                </a:solidFill>
              </a:rPr>
              <a:t>Evolution of music harmony</a:t>
            </a:r>
          </a:p>
        </p:txBody>
      </p:sp>
      <p:sp>
        <p:nvSpPr>
          <p:cNvPr id="3" name="Subtitle 2">
            <a:extLst>
              <a:ext uri="{FF2B5EF4-FFF2-40B4-BE49-F238E27FC236}">
                <a16:creationId xmlns:a16="http://schemas.microsoft.com/office/drawing/2014/main" id="{E0A3EAB1-CB56-F35F-8C3F-7F322CA0EB60}"/>
              </a:ext>
            </a:extLst>
          </p:cNvPr>
          <p:cNvSpPr>
            <a:spLocks noGrp="1"/>
          </p:cNvSpPr>
          <p:nvPr>
            <p:ph type="subTitle" idx="1"/>
          </p:nvPr>
        </p:nvSpPr>
        <p:spPr>
          <a:xfrm>
            <a:off x="2560020" y="3327764"/>
            <a:ext cx="8637072" cy="2250471"/>
          </a:xfrm>
        </p:spPr>
        <p:txBody>
          <a:bodyPr>
            <a:normAutofit fontScale="92500" lnSpcReduction="20000"/>
          </a:bodyPr>
          <a:lstStyle/>
          <a:p>
            <a:r>
              <a:rPr lang="en-GB" b="1" dirty="0">
                <a:solidFill>
                  <a:schemeClr val="tx1"/>
                </a:solidFill>
              </a:rPr>
              <a:t>Plainchant and organum</a:t>
            </a:r>
          </a:p>
          <a:p>
            <a:r>
              <a:rPr lang="en-GB" b="1" dirty="0">
                <a:solidFill>
                  <a:schemeClr val="tx1"/>
                </a:solidFill>
              </a:rPr>
              <a:t>Plainsong and drone</a:t>
            </a:r>
          </a:p>
          <a:p>
            <a:r>
              <a:rPr lang="en-GB" b="1" dirty="0">
                <a:solidFill>
                  <a:schemeClr val="tx1"/>
                </a:solidFill>
              </a:rPr>
              <a:t>2-5 part counterpoint/ species counterpoint</a:t>
            </a:r>
          </a:p>
          <a:p>
            <a:r>
              <a:rPr lang="en-GB" b="1" dirty="0">
                <a:solidFill>
                  <a:schemeClr val="tx1"/>
                </a:solidFill>
              </a:rPr>
              <a:t>Fugues</a:t>
            </a:r>
          </a:p>
          <a:p>
            <a:r>
              <a:rPr lang="en-GB" b="1" dirty="0">
                <a:solidFill>
                  <a:schemeClr val="tx1"/>
                </a:solidFill>
              </a:rPr>
              <a:t>19</a:t>
            </a:r>
            <a:r>
              <a:rPr lang="en-GB" b="1" baseline="30000" dirty="0">
                <a:solidFill>
                  <a:schemeClr val="tx1"/>
                </a:solidFill>
              </a:rPr>
              <a:t>th</a:t>
            </a:r>
            <a:r>
              <a:rPr lang="en-GB" b="1" dirty="0">
                <a:solidFill>
                  <a:schemeClr val="tx1"/>
                </a:solidFill>
              </a:rPr>
              <a:t> Centaury harmony</a:t>
            </a:r>
          </a:p>
          <a:p>
            <a:r>
              <a:rPr lang="en-GB" b="1" dirty="0">
                <a:solidFill>
                  <a:schemeClr val="tx1"/>
                </a:solidFill>
              </a:rPr>
              <a:t>Where does piobaireachd lie</a:t>
            </a:r>
          </a:p>
        </p:txBody>
      </p:sp>
      <p:pic>
        <p:nvPicPr>
          <p:cNvPr id="4" name="Picture 3">
            <a:extLst>
              <a:ext uri="{FF2B5EF4-FFF2-40B4-BE49-F238E27FC236}">
                <a16:creationId xmlns:a16="http://schemas.microsoft.com/office/drawing/2014/main" id="{26733DE5-8B5E-9889-B4DB-1E7065657FB0}"/>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134312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745F5-8491-8C72-426C-7DE25C64D1E7}"/>
              </a:ext>
            </a:extLst>
          </p:cNvPr>
          <p:cNvSpPr>
            <a:spLocks noGrp="1"/>
          </p:cNvSpPr>
          <p:nvPr>
            <p:ph type="title"/>
          </p:nvPr>
        </p:nvSpPr>
        <p:spPr>
          <a:xfrm>
            <a:off x="1119332" y="727038"/>
            <a:ext cx="9404723" cy="1400530"/>
          </a:xfrm>
        </p:spPr>
        <p:txBody>
          <a:bodyPr/>
          <a:lstStyle/>
          <a:p>
            <a:r>
              <a:rPr lang="en-GB" b="1" dirty="0">
                <a:solidFill>
                  <a:schemeClr val="tx1"/>
                </a:solidFill>
              </a:rPr>
              <a:t>Plainchant – Cantus planus</a:t>
            </a:r>
          </a:p>
        </p:txBody>
      </p:sp>
      <p:sp>
        <p:nvSpPr>
          <p:cNvPr id="3" name="Content Placeholder 2">
            <a:extLst>
              <a:ext uri="{FF2B5EF4-FFF2-40B4-BE49-F238E27FC236}">
                <a16:creationId xmlns:a16="http://schemas.microsoft.com/office/drawing/2014/main" id="{3410B24A-AF33-FB2E-2A04-DAF35B38C3F1}"/>
              </a:ext>
            </a:extLst>
          </p:cNvPr>
          <p:cNvSpPr>
            <a:spLocks noGrp="1"/>
          </p:cNvSpPr>
          <p:nvPr>
            <p:ph idx="1"/>
          </p:nvPr>
        </p:nvSpPr>
        <p:spPr/>
        <p:txBody>
          <a:bodyPr/>
          <a:lstStyle/>
          <a:p>
            <a:r>
              <a:rPr lang="en-GB" b="1" dirty="0"/>
              <a:t>Simply a single line of Melody</a:t>
            </a:r>
          </a:p>
          <a:p>
            <a:r>
              <a:rPr lang="en-GB" b="1" dirty="0"/>
              <a:t>Developed during the earliest centuries of Christianity</a:t>
            </a:r>
          </a:p>
          <a:p>
            <a:endParaRPr lang="en-GB" b="1" dirty="0"/>
          </a:p>
          <a:p>
            <a:endParaRPr lang="en-GB" b="1" dirty="0"/>
          </a:p>
        </p:txBody>
      </p:sp>
      <p:pic>
        <p:nvPicPr>
          <p:cNvPr id="5" name="Picture 4">
            <a:extLst>
              <a:ext uri="{FF2B5EF4-FFF2-40B4-BE49-F238E27FC236}">
                <a16:creationId xmlns:a16="http://schemas.microsoft.com/office/drawing/2014/main" id="{D31859BB-DC92-5DCD-FC9E-6B6B320E8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255" y="3157336"/>
            <a:ext cx="11399961" cy="642504"/>
          </a:xfrm>
          <a:prstGeom prst="rect">
            <a:avLst/>
          </a:prstGeom>
        </p:spPr>
      </p:pic>
      <p:pic>
        <p:nvPicPr>
          <p:cNvPr id="6" name="Single line of melody">
            <a:hlinkClick r:id="" action="ppaction://media"/>
            <a:extLst>
              <a:ext uri="{FF2B5EF4-FFF2-40B4-BE49-F238E27FC236}">
                <a16:creationId xmlns:a16="http://schemas.microsoft.com/office/drawing/2014/main" id="{DBDCFB32-595D-8D19-E03D-F237D2D580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94702" y="5652945"/>
            <a:ext cx="487363" cy="487363"/>
          </a:xfrm>
          <a:prstGeom prst="rect">
            <a:avLst/>
          </a:prstGeom>
        </p:spPr>
      </p:pic>
      <p:pic>
        <p:nvPicPr>
          <p:cNvPr id="4" name="Picture 3">
            <a:extLst>
              <a:ext uri="{FF2B5EF4-FFF2-40B4-BE49-F238E27FC236}">
                <a16:creationId xmlns:a16="http://schemas.microsoft.com/office/drawing/2014/main" id="{D1611136-2588-F9C9-2835-68EA49A4FB7D}"/>
              </a:ext>
            </a:extLst>
          </p:cNvPr>
          <p:cNvPicPr>
            <a:picLocks noChangeAspect="1"/>
          </p:cNvPicPr>
          <p:nvPr/>
        </p:nvPicPr>
        <p:blipFill>
          <a:blip r:embed="rId6">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87037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par>
                                <p:cTn id="25" presetID="1" presetClass="mediacall" presetSubtype="0" fill="hold" nodeType="withEffect">
                                  <p:stCondLst>
                                    <p:cond delay="0"/>
                                  </p:stCondLst>
                                  <p:childTnLst>
                                    <p:cmd type="call" cmd="playFrom(0.0)">
                                      <p:cBhvr>
                                        <p:cTn id="26" dur="185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67AE0-3EAC-E436-503F-76458D8A16E0}"/>
              </a:ext>
            </a:extLst>
          </p:cNvPr>
          <p:cNvSpPr>
            <a:spLocks noGrp="1"/>
          </p:cNvSpPr>
          <p:nvPr>
            <p:ph type="title"/>
          </p:nvPr>
        </p:nvSpPr>
        <p:spPr/>
        <p:txBody>
          <a:bodyPr/>
          <a:lstStyle/>
          <a:p>
            <a:r>
              <a:rPr lang="en-GB" b="1" dirty="0">
                <a:solidFill>
                  <a:schemeClr val="tx1"/>
                </a:solidFill>
              </a:rPr>
              <a:t>Organum</a:t>
            </a:r>
          </a:p>
        </p:txBody>
      </p:sp>
      <p:sp>
        <p:nvSpPr>
          <p:cNvPr id="3" name="Content Placeholder 2">
            <a:extLst>
              <a:ext uri="{FF2B5EF4-FFF2-40B4-BE49-F238E27FC236}">
                <a16:creationId xmlns:a16="http://schemas.microsoft.com/office/drawing/2014/main" id="{77E92663-C097-13D5-2EC6-F5101E3A5E2C}"/>
              </a:ext>
            </a:extLst>
          </p:cNvPr>
          <p:cNvSpPr>
            <a:spLocks noGrp="1"/>
          </p:cNvSpPr>
          <p:nvPr>
            <p:ph idx="1"/>
          </p:nvPr>
        </p:nvSpPr>
        <p:spPr>
          <a:xfrm>
            <a:off x="1451579" y="1329136"/>
            <a:ext cx="9603275" cy="3450613"/>
          </a:xfrm>
        </p:spPr>
        <p:txBody>
          <a:bodyPr>
            <a:normAutofit lnSpcReduction="10000"/>
          </a:bodyPr>
          <a:lstStyle/>
          <a:p>
            <a:r>
              <a:rPr lang="en-GB" b="1" dirty="0"/>
              <a:t>A single line evolved into organum, around 900AD.</a:t>
            </a:r>
          </a:p>
          <a:p>
            <a:r>
              <a:rPr lang="en-GB" b="1" dirty="0"/>
              <a:t>Organum = additional voices to the single line</a:t>
            </a:r>
          </a:p>
          <a:p>
            <a:r>
              <a:rPr lang="en-GB" b="1" dirty="0"/>
              <a:t>First the drone</a:t>
            </a:r>
          </a:p>
          <a:p>
            <a:endParaRPr lang="en-GB" b="1" dirty="0"/>
          </a:p>
          <a:p>
            <a:endParaRPr lang="en-GB" b="1" dirty="0"/>
          </a:p>
          <a:p>
            <a:endParaRPr lang="en-GB" b="1" dirty="0"/>
          </a:p>
          <a:p>
            <a:endParaRPr lang="en-GB" b="1" dirty="0"/>
          </a:p>
          <a:p>
            <a:r>
              <a:rPr lang="en-GB" b="1" dirty="0"/>
              <a:t>Then the moving drone – 2</a:t>
            </a:r>
            <a:r>
              <a:rPr lang="en-GB" b="1" baseline="30000" dirty="0"/>
              <a:t>nd</a:t>
            </a:r>
            <a:r>
              <a:rPr lang="en-GB" b="1" dirty="0"/>
              <a:t> species counterpoint = 2 notes against 1 note</a:t>
            </a:r>
          </a:p>
        </p:txBody>
      </p:sp>
      <p:pic>
        <p:nvPicPr>
          <p:cNvPr id="5" name="Picture 4">
            <a:extLst>
              <a:ext uri="{FF2B5EF4-FFF2-40B4-BE49-F238E27FC236}">
                <a16:creationId xmlns:a16="http://schemas.microsoft.com/office/drawing/2014/main" id="{685A7FE8-1A18-7742-5FC8-1AC5AB56C6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1579" y="5124817"/>
            <a:ext cx="9641039" cy="1450186"/>
          </a:xfrm>
          <a:prstGeom prst="rect">
            <a:avLst/>
          </a:prstGeom>
        </p:spPr>
      </p:pic>
      <p:pic>
        <p:nvPicPr>
          <p:cNvPr id="7" name="Picture 6">
            <a:extLst>
              <a:ext uri="{FF2B5EF4-FFF2-40B4-BE49-F238E27FC236}">
                <a16:creationId xmlns:a16="http://schemas.microsoft.com/office/drawing/2014/main" id="{DA110EEF-7029-08BE-7467-0F18A24AB1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9995" y="2622920"/>
            <a:ext cx="9641039" cy="1387156"/>
          </a:xfrm>
          <a:prstGeom prst="rect">
            <a:avLst/>
          </a:prstGeom>
        </p:spPr>
      </p:pic>
      <p:pic>
        <p:nvPicPr>
          <p:cNvPr id="8" name="Drone">
            <a:hlinkClick r:id="" action="ppaction://media"/>
            <a:extLst>
              <a:ext uri="{FF2B5EF4-FFF2-40B4-BE49-F238E27FC236}">
                <a16:creationId xmlns:a16="http://schemas.microsoft.com/office/drawing/2014/main" id="{7781E8CC-D6C2-2306-B4CB-2D75083081D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87215" y="1481837"/>
            <a:ext cx="487363" cy="487363"/>
          </a:xfrm>
          <a:prstGeom prst="rect">
            <a:avLst/>
          </a:prstGeom>
        </p:spPr>
      </p:pic>
      <p:pic>
        <p:nvPicPr>
          <p:cNvPr id="9" name="2nd species counterpoint">
            <a:hlinkClick r:id="" action="ppaction://media"/>
            <a:extLst>
              <a:ext uri="{FF2B5EF4-FFF2-40B4-BE49-F238E27FC236}">
                <a16:creationId xmlns:a16="http://schemas.microsoft.com/office/drawing/2014/main" id="{D9610FE2-881E-3048-7F50-50BC45F21E5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487215" y="4536067"/>
            <a:ext cx="487363" cy="487363"/>
          </a:xfrm>
          <a:prstGeom prst="rect">
            <a:avLst/>
          </a:prstGeom>
        </p:spPr>
      </p:pic>
      <p:pic>
        <p:nvPicPr>
          <p:cNvPr id="4" name="Picture 3">
            <a:extLst>
              <a:ext uri="{FF2B5EF4-FFF2-40B4-BE49-F238E27FC236}">
                <a16:creationId xmlns:a16="http://schemas.microsoft.com/office/drawing/2014/main" id="{421906B5-0338-5072-F487-2F9879FD4A05}"/>
              </a:ext>
            </a:extLst>
          </p:cNvPr>
          <p:cNvPicPr>
            <a:picLocks noChangeAspect="1"/>
          </p:cNvPicPr>
          <p:nvPr/>
        </p:nvPicPr>
        <p:blipFill>
          <a:blip r:embed="rId9">
            <a:alphaModFix amt="5000"/>
          </a:blip>
          <a:stretch>
            <a:fillRect/>
          </a:stretch>
        </p:blipFill>
        <p:spPr>
          <a:xfrm>
            <a:off x="3389198" y="282997"/>
            <a:ext cx="5765800" cy="5791200"/>
          </a:xfrm>
          <a:prstGeom prst="rect">
            <a:avLst/>
          </a:prstGeom>
        </p:spPr>
      </p:pic>
    </p:spTree>
    <p:extLst>
      <p:ext uri="{BB962C8B-B14F-4D97-AF65-F5344CB8AC3E}">
        <p14:creationId xmlns:p14="http://schemas.microsoft.com/office/powerpoint/2010/main" val="97829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8530" fill="hold"/>
                                        <p:tgtEl>
                                          <p:spTgt spid="8"/>
                                        </p:tgtEl>
                                      </p:cBhvr>
                                    </p:cmd>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144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8"/>
                </p:tgtEl>
              </p:cMediaNode>
            </p:audio>
            <p:audio>
              <p:cMediaNode vol="80000">
                <p:cTn id="3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43FFB-03D7-03D1-BD28-164428532F06}"/>
              </a:ext>
            </a:extLst>
          </p:cNvPr>
          <p:cNvSpPr>
            <a:spLocks noGrp="1"/>
          </p:cNvSpPr>
          <p:nvPr>
            <p:ph type="title"/>
          </p:nvPr>
        </p:nvSpPr>
        <p:spPr/>
        <p:txBody>
          <a:bodyPr/>
          <a:lstStyle/>
          <a:p>
            <a:r>
              <a:rPr lang="en-GB" b="1" dirty="0">
                <a:solidFill>
                  <a:schemeClr val="tx1"/>
                </a:solidFill>
              </a:rPr>
              <a:t>Later evolving into other species counterpoints</a:t>
            </a:r>
          </a:p>
        </p:txBody>
      </p:sp>
      <p:sp>
        <p:nvSpPr>
          <p:cNvPr id="3" name="Content Placeholder 2">
            <a:extLst>
              <a:ext uri="{FF2B5EF4-FFF2-40B4-BE49-F238E27FC236}">
                <a16:creationId xmlns:a16="http://schemas.microsoft.com/office/drawing/2014/main" id="{833D29EC-8793-B5B5-0AF2-48721C096518}"/>
              </a:ext>
            </a:extLst>
          </p:cNvPr>
          <p:cNvSpPr>
            <a:spLocks noGrp="1"/>
          </p:cNvSpPr>
          <p:nvPr>
            <p:ph idx="1"/>
          </p:nvPr>
        </p:nvSpPr>
        <p:spPr>
          <a:xfrm>
            <a:off x="1451578" y="1410125"/>
            <a:ext cx="9603275" cy="4037749"/>
          </a:xfrm>
        </p:spPr>
        <p:txBody>
          <a:bodyPr/>
          <a:lstStyle/>
          <a:p>
            <a:pPr marL="0" indent="0">
              <a:buNone/>
            </a:pPr>
            <a:endParaRPr lang="en-GB" b="1" dirty="0"/>
          </a:p>
          <a:p>
            <a:r>
              <a:rPr lang="en-GB" b="1" dirty="0"/>
              <a:t>Third Species = 4 notes against 1 note</a:t>
            </a:r>
          </a:p>
          <a:p>
            <a:endParaRPr lang="en-GB" b="1" dirty="0"/>
          </a:p>
          <a:p>
            <a:endParaRPr lang="en-GB" b="1" dirty="0"/>
          </a:p>
          <a:p>
            <a:endParaRPr lang="en-GB" b="1" dirty="0"/>
          </a:p>
          <a:p>
            <a:endParaRPr lang="en-GB" b="1" dirty="0"/>
          </a:p>
          <a:p>
            <a:endParaRPr lang="en-GB" b="1" dirty="0"/>
          </a:p>
          <a:p>
            <a:r>
              <a:rPr lang="en-GB" b="1" dirty="0"/>
              <a:t>Fourth Species = delayed resolution</a:t>
            </a:r>
          </a:p>
          <a:p>
            <a:endParaRPr lang="en-GB" b="1" dirty="0"/>
          </a:p>
        </p:txBody>
      </p:sp>
      <p:pic>
        <p:nvPicPr>
          <p:cNvPr id="5" name="Picture 4">
            <a:extLst>
              <a:ext uri="{FF2B5EF4-FFF2-40B4-BE49-F238E27FC236}">
                <a16:creationId xmlns:a16="http://schemas.microsoft.com/office/drawing/2014/main" id="{63778345-5535-3CD1-A07F-D4222BB574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1577" y="2459360"/>
            <a:ext cx="9704023" cy="1551065"/>
          </a:xfrm>
          <a:prstGeom prst="rect">
            <a:avLst/>
          </a:prstGeom>
        </p:spPr>
      </p:pic>
      <p:pic>
        <p:nvPicPr>
          <p:cNvPr id="6" name="3rd species counterpoint">
            <a:hlinkClick r:id="" action="ppaction://media"/>
            <a:extLst>
              <a:ext uri="{FF2B5EF4-FFF2-40B4-BE49-F238E27FC236}">
                <a16:creationId xmlns:a16="http://schemas.microsoft.com/office/drawing/2014/main" id="{53ADD331-4935-FBA5-E157-87B1663D90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53949" y="3523062"/>
            <a:ext cx="487363" cy="487363"/>
          </a:xfrm>
          <a:prstGeom prst="rect">
            <a:avLst/>
          </a:prstGeom>
        </p:spPr>
      </p:pic>
      <p:pic>
        <p:nvPicPr>
          <p:cNvPr id="8" name="Picture 7">
            <a:extLst>
              <a:ext uri="{FF2B5EF4-FFF2-40B4-BE49-F238E27FC236}">
                <a16:creationId xmlns:a16="http://schemas.microsoft.com/office/drawing/2014/main" id="{AD56EBC7-D07D-97AD-BA9F-2721295493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1577" y="5059660"/>
            <a:ext cx="9704023" cy="1551065"/>
          </a:xfrm>
          <a:prstGeom prst="rect">
            <a:avLst/>
          </a:prstGeom>
        </p:spPr>
      </p:pic>
      <p:pic>
        <p:nvPicPr>
          <p:cNvPr id="9" name="4th species counterpoint">
            <a:hlinkClick r:id="" action="ppaction://media"/>
            <a:extLst>
              <a:ext uri="{FF2B5EF4-FFF2-40B4-BE49-F238E27FC236}">
                <a16:creationId xmlns:a16="http://schemas.microsoft.com/office/drawing/2014/main" id="{2E50A6A6-22DF-DA6C-FE50-4638F5C2B61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253949" y="5204192"/>
            <a:ext cx="487363" cy="487363"/>
          </a:xfrm>
          <a:prstGeom prst="rect">
            <a:avLst/>
          </a:prstGeom>
        </p:spPr>
      </p:pic>
      <p:pic>
        <p:nvPicPr>
          <p:cNvPr id="4" name="Picture 3">
            <a:extLst>
              <a:ext uri="{FF2B5EF4-FFF2-40B4-BE49-F238E27FC236}">
                <a16:creationId xmlns:a16="http://schemas.microsoft.com/office/drawing/2014/main" id="{CD33D006-39BF-020B-300C-D11D681F9725}"/>
              </a:ext>
            </a:extLst>
          </p:cNvPr>
          <p:cNvPicPr>
            <a:picLocks noChangeAspect="1"/>
          </p:cNvPicPr>
          <p:nvPr/>
        </p:nvPicPr>
        <p:blipFill>
          <a:blip r:embed="rId9">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96834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1605" fill="hold"/>
                                        <p:tgtEl>
                                          <p:spTgt spid="6"/>
                                        </p:tgtEl>
                                      </p:cBhvr>
                                    </p:cmd>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1605" fill="hold"/>
                                        <p:tgtEl>
                                          <p:spTgt spid="9"/>
                                        </p:tgtEl>
                                      </p:cBhvr>
                                    </p:cmd>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inVertical)">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6"/>
                </p:tgtEl>
              </p:cMediaNode>
            </p:audio>
            <p:audio>
              <p:cMediaNode vol="80000">
                <p:cTn id="38" fill="hold" display="0">
                  <p:stCondLst>
                    <p:cond delay="indefinite"/>
                  </p:stCondLst>
                  <p:endCondLst>
                    <p:cond evt="onStopAudio" delay="0">
                      <p:tgtEl>
                        <p:sldTgt/>
                      </p:tgtEl>
                    </p:cond>
                  </p:endCondLst>
                </p:cTn>
                <p:tgtEl>
                  <p:spTgt spid="9"/>
                </p:tgtEl>
              </p:cMediaNode>
            </p:audio>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7B494-5281-E090-D3B8-A55BFC237403}"/>
              </a:ext>
            </a:extLst>
          </p:cNvPr>
          <p:cNvSpPr>
            <a:spLocks noGrp="1"/>
          </p:cNvSpPr>
          <p:nvPr>
            <p:ph type="title"/>
          </p:nvPr>
        </p:nvSpPr>
        <p:spPr/>
        <p:txBody>
          <a:bodyPr/>
          <a:lstStyle/>
          <a:p>
            <a:r>
              <a:rPr lang="en-GB" b="1" dirty="0">
                <a:solidFill>
                  <a:schemeClr val="tx1"/>
                </a:solidFill>
              </a:rPr>
              <a:t>Fifth species - polyphony</a:t>
            </a:r>
          </a:p>
        </p:txBody>
      </p:sp>
      <p:sp>
        <p:nvSpPr>
          <p:cNvPr id="3" name="Content Placeholder 2">
            <a:extLst>
              <a:ext uri="{FF2B5EF4-FFF2-40B4-BE49-F238E27FC236}">
                <a16:creationId xmlns:a16="http://schemas.microsoft.com/office/drawing/2014/main" id="{12A56E21-0387-5B59-7C1A-815E4CEE0A41}"/>
              </a:ext>
            </a:extLst>
          </p:cNvPr>
          <p:cNvSpPr>
            <a:spLocks noGrp="1"/>
          </p:cNvSpPr>
          <p:nvPr>
            <p:ph idx="1"/>
          </p:nvPr>
        </p:nvSpPr>
        <p:spPr>
          <a:xfrm>
            <a:off x="1451578" y="1329136"/>
            <a:ext cx="9603275" cy="3450613"/>
          </a:xfrm>
        </p:spPr>
        <p:txBody>
          <a:bodyPr/>
          <a:lstStyle/>
          <a:p>
            <a:r>
              <a:rPr lang="en-GB" b="1" dirty="0"/>
              <a:t>Polyphony – Palestrina Mass</a:t>
            </a:r>
          </a:p>
          <a:p>
            <a:endParaRPr lang="en-GB" b="1" dirty="0"/>
          </a:p>
        </p:txBody>
      </p:sp>
      <p:pic>
        <p:nvPicPr>
          <p:cNvPr id="5" name="Picture 4">
            <a:extLst>
              <a:ext uri="{FF2B5EF4-FFF2-40B4-BE49-F238E27FC236}">
                <a16:creationId xmlns:a16="http://schemas.microsoft.com/office/drawing/2014/main" id="{E8F6AC67-F875-D1E0-2067-23C47EDC35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4110" y="1853248"/>
            <a:ext cx="3447925" cy="4806033"/>
          </a:xfrm>
          <a:prstGeom prst="rect">
            <a:avLst/>
          </a:prstGeom>
        </p:spPr>
      </p:pic>
      <p:pic>
        <p:nvPicPr>
          <p:cNvPr id="7" name="Picture 6">
            <a:extLst>
              <a:ext uri="{FF2B5EF4-FFF2-40B4-BE49-F238E27FC236}">
                <a16:creationId xmlns:a16="http://schemas.microsoft.com/office/drawing/2014/main" id="{5AEDFE7E-1D4D-D875-4BA0-B20FC48784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3600" y="2090822"/>
            <a:ext cx="6657287" cy="3776738"/>
          </a:xfrm>
          <a:prstGeom prst="rect">
            <a:avLst/>
          </a:prstGeom>
        </p:spPr>
      </p:pic>
      <p:pic>
        <p:nvPicPr>
          <p:cNvPr id="8" name="Agnus Dei I">
            <a:hlinkClick r:id="" action="ppaction://media"/>
            <a:extLst>
              <a:ext uri="{FF2B5EF4-FFF2-40B4-BE49-F238E27FC236}">
                <a16:creationId xmlns:a16="http://schemas.microsoft.com/office/drawing/2014/main" id="{C7B91524-B140-DD96-C19F-2393BC44C8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51925" y="1091562"/>
            <a:ext cx="487363" cy="487363"/>
          </a:xfrm>
          <a:prstGeom prst="rect">
            <a:avLst/>
          </a:prstGeom>
        </p:spPr>
      </p:pic>
      <p:pic>
        <p:nvPicPr>
          <p:cNvPr id="4" name="Picture 3">
            <a:extLst>
              <a:ext uri="{FF2B5EF4-FFF2-40B4-BE49-F238E27FC236}">
                <a16:creationId xmlns:a16="http://schemas.microsoft.com/office/drawing/2014/main" id="{44DF43AA-0D7B-76C6-DC28-2115464F9F3D}"/>
              </a:ext>
            </a:extLst>
          </p:cNvPr>
          <p:cNvPicPr>
            <a:picLocks noChangeAspect="1"/>
          </p:cNvPicPr>
          <p:nvPr/>
        </p:nvPicPr>
        <p:blipFill>
          <a:blip r:embed="rId7">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15302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14"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122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8"/>
                </p:tgtEl>
              </p:cMediaNode>
            </p:audio>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D0D6A-2CB6-BE4E-97DD-357441F413AB}"/>
              </a:ext>
            </a:extLst>
          </p:cNvPr>
          <p:cNvSpPr>
            <a:spLocks noGrp="1"/>
          </p:cNvSpPr>
          <p:nvPr>
            <p:ph type="title"/>
          </p:nvPr>
        </p:nvSpPr>
        <p:spPr/>
        <p:txBody>
          <a:bodyPr/>
          <a:lstStyle/>
          <a:p>
            <a:r>
              <a:rPr lang="en-GB" b="1" dirty="0">
                <a:solidFill>
                  <a:schemeClr val="tx1"/>
                </a:solidFill>
              </a:rPr>
              <a:t>More complex polyphony</a:t>
            </a:r>
          </a:p>
        </p:txBody>
      </p:sp>
      <p:sp>
        <p:nvSpPr>
          <p:cNvPr id="3" name="Content Placeholder 2">
            <a:extLst>
              <a:ext uri="{FF2B5EF4-FFF2-40B4-BE49-F238E27FC236}">
                <a16:creationId xmlns:a16="http://schemas.microsoft.com/office/drawing/2014/main" id="{6409B87A-3B9E-439E-713A-12D589F06E79}"/>
              </a:ext>
            </a:extLst>
          </p:cNvPr>
          <p:cNvSpPr>
            <a:spLocks noGrp="1"/>
          </p:cNvSpPr>
          <p:nvPr>
            <p:ph idx="1"/>
          </p:nvPr>
        </p:nvSpPr>
        <p:spPr/>
        <p:txBody>
          <a:bodyPr/>
          <a:lstStyle/>
          <a:p>
            <a:r>
              <a:rPr lang="en-GB" b="1" dirty="0"/>
              <a:t>Preludes and Fugues</a:t>
            </a:r>
          </a:p>
          <a:p>
            <a:r>
              <a:rPr lang="en-GB" b="1" dirty="0"/>
              <a:t>Primary Chord Structures</a:t>
            </a:r>
          </a:p>
          <a:p>
            <a:r>
              <a:rPr lang="en-GB" b="1" dirty="0"/>
              <a:t>19</a:t>
            </a:r>
            <a:r>
              <a:rPr lang="en-GB" b="1" baseline="30000" dirty="0"/>
              <a:t>th</a:t>
            </a:r>
            <a:r>
              <a:rPr lang="en-GB" b="1" dirty="0"/>
              <a:t> Century Harmony</a:t>
            </a:r>
          </a:p>
          <a:p>
            <a:r>
              <a:rPr lang="en-GB" b="1" dirty="0"/>
              <a:t>Bi-Tonality</a:t>
            </a:r>
          </a:p>
          <a:p>
            <a:r>
              <a:rPr lang="en-GB" b="1" dirty="0"/>
              <a:t>20</a:t>
            </a:r>
            <a:r>
              <a:rPr lang="en-GB" b="1" baseline="30000" dirty="0"/>
              <a:t>th</a:t>
            </a:r>
            <a:r>
              <a:rPr lang="en-GB" b="1" dirty="0"/>
              <a:t> century harmony – 12 tone row</a:t>
            </a:r>
          </a:p>
          <a:p>
            <a:r>
              <a:rPr lang="en-GB" b="1" dirty="0"/>
              <a:t>Minimalism</a:t>
            </a:r>
          </a:p>
          <a:p>
            <a:r>
              <a:rPr lang="en-GB" b="1" dirty="0"/>
              <a:t>Quarter-tones and micro-tones</a:t>
            </a:r>
          </a:p>
        </p:txBody>
      </p:sp>
      <p:pic>
        <p:nvPicPr>
          <p:cNvPr id="4" name="Picture 3">
            <a:extLst>
              <a:ext uri="{FF2B5EF4-FFF2-40B4-BE49-F238E27FC236}">
                <a16:creationId xmlns:a16="http://schemas.microsoft.com/office/drawing/2014/main" id="{4B0F2FEB-61E2-F1AC-1E88-DD12931A3070}"/>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162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heel(1)">
                                      <p:cBhvr>
                                        <p:cTn id="30"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D0D6A-2CB6-BE4E-97DD-357441F413AB}"/>
              </a:ext>
            </a:extLst>
          </p:cNvPr>
          <p:cNvSpPr>
            <a:spLocks noGrp="1"/>
          </p:cNvSpPr>
          <p:nvPr>
            <p:ph type="title"/>
          </p:nvPr>
        </p:nvSpPr>
        <p:spPr>
          <a:xfrm>
            <a:off x="1393638" y="652388"/>
            <a:ext cx="9404723" cy="1400530"/>
          </a:xfrm>
        </p:spPr>
        <p:txBody>
          <a:bodyPr/>
          <a:lstStyle/>
          <a:p>
            <a:r>
              <a:rPr lang="en-GB" b="1" dirty="0">
                <a:solidFill>
                  <a:schemeClr val="tx1"/>
                </a:solidFill>
              </a:rPr>
              <a:t>Why is this important?</a:t>
            </a:r>
          </a:p>
        </p:txBody>
      </p:sp>
      <p:sp>
        <p:nvSpPr>
          <p:cNvPr id="3" name="Content Placeholder 2">
            <a:extLst>
              <a:ext uri="{FF2B5EF4-FFF2-40B4-BE49-F238E27FC236}">
                <a16:creationId xmlns:a16="http://schemas.microsoft.com/office/drawing/2014/main" id="{6409B87A-3B9E-439E-713A-12D589F06E79}"/>
              </a:ext>
            </a:extLst>
          </p:cNvPr>
          <p:cNvSpPr>
            <a:spLocks noGrp="1"/>
          </p:cNvSpPr>
          <p:nvPr>
            <p:ph idx="1"/>
          </p:nvPr>
        </p:nvSpPr>
        <p:spPr/>
        <p:txBody>
          <a:bodyPr>
            <a:normAutofit/>
          </a:bodyPr>
          <a:lstStyle/>
          <a:p>
            <a:r>
              <a:rPr lang="en-GB" sz="3200" b="1" dirty="0"/>
              <a:t>They all demonstrate different ways of exploring tension and release through harmony</a:t>
            </a:r>
          </a:p>
        </p:txBody>
      </p:sp>
      <p:pic>
        <p:nvPicPr>
          <p:cNvPr id="4" name="Picture 3">
            <a:extLst>
              <a:ext uri="{FF2B5EF4-FFF2-40B4-BE49-F238E27FC236}">
                <a16:creationId xmlns:a16="http://schemas.microsoft.com/office/drawing/2014/main" id="{F31B606E-6A3E-B340-F5A5-5E7B3C1A87E2}"/>
              </a:ext>
            </a:extLst>
          </p:cNvPr>
          <p:cNvPicPr>
            <a:picLocks noChangeAspect="1"/>
          </p:cNvPicPr>
          <p:nvPr/>
        </p:nvPicPr>
        <p:blipFill>
          <a:blip r:embed="rId2">
            <a:alphaModFix amt="5000"/>
          </a:blip>
          <a:stretch>
            <a:fillRect/>
          </a:stretch>
        </p:blipFill>
        <p:spPr>
          <a:xfrm>
            <a:off x="3213100" y="457199"/>
            <a:ext cx="5765800" cy="5791200"/>
          </a:xfrm>
          <a:prstGeom prst="rect">
            <a:avLst/>
          </a:prstGeom>
        </p:spPr>
      </p:pic>
    </p:spTree>
    <p:extLst>
      <p:ext uri="{BB962C8B-B14F-4D97-AF65-F5344CB8AC3E}">
        <p14:creationId xmlns:p14="http://schemas.microsoft.com/office/powerpoint/2010/main" val="120178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D0D6A-2CB6-BE4E-97DD-357441F413AB}"/>
              </a:ext>
            </a:extLst>
          </p:cNvPr>
          <p:cNvSpPr>
            <a:spLocks noGrp="1"/>
          </p:cNvSpPr>
          <p:nvPr>
            <p:ph type="title"/>
          </p:nvPr>
        </p:nvSpPr>
        <p:spPr>
          <a:xfrm>
            <a:off x="803766" y="967725"/>
            <a:ext cx="11030882" cy="1400530"/>
          </a:xfrm>
        </p:spPr>
        <p:txBody>
          <a:bodyPr/>
          <a:lstStyle/>
          <a:p>
            <a:r>
              <a:rPr lang="en-GB" b="1" dirty="0">
                <a:solidFill>
                  <a:schemeClr val="tx1"/>
                </a:solidFill>
              </a:rPr>
              <a:t>Where does piobaireachd lie, and why?</a:t>
            </a:r>
          </a:p>
        </p:txBody>
      </p:sp>
      <p:sp>
        <p:nvSpPr>
          <p:cNvPr id="3" name="Content Placeholder 2">
            <a:extLst>
              <a:ext uri="{FF2B5EF4-FFF2-40B4-BE49-F238E27FC236}">
                <a16:creationId xmlns:a16="http://schemas.microsoft.com/office/drawing/2014/main" id="{6409B87A-3B9E-439E-713A-12D589F06E79}"/>
              </a:ext>
            </a:extLst>
          </p:cNvPr>
          <p:cNvSpPr>
            <a:spLocks noGrp="1"/>
          </p:cNvSpPr>
          <p:nvPr>
            <p:ph idx="1"/>
          </p:nvPr>
        </p:nvSpPr>
        <p:spPr>
          <a:xfrm>
            <a:off x="1133792" y="2469479"/>
            <a:ext cx="8946541" cy="2793402"/>
          </a:xfrm>
        </p:spPr>
        <p:txBody>
          <a:bodyPr/>
          <a:lstStyle/>
          <a:p>
            <a:r>
              <a:rPr lang="en-GB" b="1" dirty="0"/>
              <a:t>Piobaireachd takes the form chant and drone – using ecclesial church modes coinciding with our Christian Society</a:t>
            </a:r>
          </a:p>
          <a:p>
            <a:r>
              <a:rPr lang="en-GB" b="1" dirty="0"/>
              <a:t>Why?</a:t>
            </a:r>
          </a:p>
          <a:p>
            <a:r>
              <a:rPr lang="en-GB" b="1" dirty="0"/>
              <a:t>My guess is working-class agrarian demographic of the Highlands and Islands of the Middle Ages.</a:t>
            </a:r>
          </a:p>
          <a:p>
            <a:r>
              <a:rPr lang="en-GB" b="1" dirty="0"/>
              <a:t>We use the drone to form our harmonic tensions and releases</a:t>
            </a:r>
          </a:p>
        </p:txBody>
      </p:sp>
      <p:pic>
        <p:nvPicPr>
          <p:cNvPr id="4" name="Picture 3">
            <a:extLst>
              <a:ext uri="{FF2B5EF4-FFF2-40B4-BE49-F238E27FC236}">
                <a16:creationId xmlns:a16="http://schemas.microsoft.com/office/drawing/2014/main" id="{7BEC6ABD-543F-CF4E-6EB8-A83D26FDE740}"/>
              </a:ext>
            </a:extLst>
          </p:cNvPr>
          <p:cNvPicPr>
            <a:picLocks noChangeAspect="1"/>
          </p:cNvPicPr>
          <p:nvPr/>
        </p:nvPicPr>
        <p:blipFill>
          <a:blip r:embed="rId2">
            <a:alphaModFix amt="5000"/>
          </a:blip>
          <a:stretch>
            <a:fillRect/>
          </a:stretch>
        </p:blipFill>
        <p:spPr>
          <a:xfrm>
            <a:off x="3213100" y="457199"/>
            <a:ext cx="5765800" cy="5791200"/>
          </a:xfrm>
          <a:prstGeom prst="rect">
            <a:avLst/>
          </a:prstGeom>
        </p:spPr>
      </p:pic>
    </p:spTree>
    <p:extLst>
      <p:ext uri="{BB962C8B-B14F-4D97-AF65-F5344CB8AC3E}">
        <p14:creationId xmlns:p14="http://schemas.microsoft.com/office/powerpoint/2010/main" val="371104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ircle(in)">
                                      <p:cBhvr>
                                        <p:cTn id="20" dur="2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heel(1)">
                                      <p:cBhvr>
                                        <p:cTn id="25" dur="20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circle(in)">
                                      <p:cBhvr>
                                        <p:cTn id="3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9914C3-3CAF-D067-4BA7-8B9EA85BB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049" y="1329136"/>
            <a:ext cx="11065626" cy="3205198"/>
          </a:xfrm>
          <a:prstGeom prst="rect">
            <a:avLst/>
          </a:prstGeom>
        </p:spPr>
      </p:pic>
      <p:pic>
        <p:nvPicPr>
          <p:cNvPr id="2" name="Picture 1">
            <a:extLst>
              <a:ext uri="{FF2B5EF4-FFF2-40B4-BE49-F238E27FC236}">
                <a16:creationId xmlns:a16="http://schemas.microsoft.com/office/drawing/2014/main" id="{562F8517-0DB8-308D-FA83-E531465CAC5E}"/>
              </a:ext>
            </a:extLst>
          </p:cNvPr>
          <p:cNvPicPr>
            <a:picLocks noChangeAspect="1"/>
          </p:cNvPicPr>
          <p:nvPr/>
        </p:nvPicPr>
        <p:blipFill>
          <a:blip r:embed="rId3">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846374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AF3C-8E21-D34A-EED3-6BA4B2A2DFE7}"/>
              </a:ext>
            </a:extLst>
          </p:cNvPr>
          <p:cNvSpPr>
            <a:spLocks noGrp="1"/>
          </p:cNvSpPr>
          <p:nvPr>
            <p:ph type="title"/>
          </p:nvPr>
        </p:nvSpPr>
        <p:spPr/>
        <p:txBody>
          <a:bodyPr/>
          <a:lstStyle/>
          <a:p>
            <a:r>
              <a:rPr lang="en-GB" b="1" dirty="0"/>
              <a:t>The Ecclesial modes or Church Modes</a:t>
            </a:r>
          </a:p>
        </p:txBody>
      </p:sp>
      <p:sp>
        <p:nvSpPr>
          <p:cNvPr id="3" name="Content Placeholder 2">
            <a:extLst>
              <a:ext uri="{FF2B5EF4-FFF2-40B4-BE49-F238E27FC236}">
                <a16:creationId xmlns:a16="http://schemas.microsoft.com/office/drawing/2014/main" id="{32C31F5D-448F-B81D-5DBD-836425A50308}"/>
              </a:ext>
            </a:extLst>
          </p:cNvPr>
          <p:cNvSpPr>
            <a:spLocks noGrp="1"/>
          </p:cNvSpPr>
          <p:nvPr>
            <p:ph idx="1"/>
          </p:nvPr>
        </p:nvSpPr>
        <p:spPr>
          <a:xfrm>
            <a:off x="1451579" y="2015732"/>
            <a:ext cx="9603275" cy="3834562"/>
          </a:xfrm>
        </p:spPr>
        <p:txBody>
          <a:bodyPr>
            <a:normAutofit/>
          </a:bodyPr>
          <a:lstStyle/>
          <a:p>
            <a:r>
              <a:rPr lang="en-GB" b="1" dirty="0"/>
              <a:t>Pentatonic</a:t>
            </a:r>
          </a:p>
          <a:p>
            <a:r>
              <a:rPr lang="en-GB" b="1" dirty="0"/>
              <a:t>Ionian Mode</a:t>
            </a:r>
          </a:p>
          <a:p>
            <a:r>
              <a:rPr lang="en-GB" b="1" dirty="0"/>
              <a:t>Dorian Mode</a:t>
            </a:r>
          </a:p>
          <a:p>
            <a:r>
              <a:rPr lang="en-GB" b="1" dirty="0"/>
              <a:t>Phrygian Mode</a:t>
            </a:r>
          </a:p>
          <a:p>
            <a:r>
              <a:rPr lang="en-GB" b="1" dirty="0"/>
              <a:t>Lydian Mode</a:t>
            </a:r>
          </a:p>
          <a:p>
            <a:r>
              <a:rPr lang="en-GB" b="1" dirty="0"/>
              <a:t>Mixolydian Mode</a:t>
            </a:r>
          </a:p>
          <a:p>
            <a:r>
              <a:rPr lang="en-GB" b="1" dirty="0"/>
              <a:t>Aeolian Mode</a:t>
            </a:r>
          </a:p>
          <a:p>
            <a:r>
              <a:rPr lang="en-GB" b="1" dirty="0"/>
              <a:t>Locrian Mode</a:t>
            </a:r>
          </a:p>
          <a:p>
            <a:endParaRPr lang="en-GB" b="1" dirty="0"/>
          </a:p>
        </p:txBody>
      </p:sp>
      <p:pic>
        <p:nvPicPr>
          <p:cNvPr id="4" name="Picture 3">
            <a:extLst>
              <a:ext uri="{FF2B5EF4-FFF2-40B4-BE49-F238E27FC236}">
                <a16:creationId xmlns:a16="http://schemas.microsoft.com/office/drawing/2014/main" id="{69739B37-DA68-0D30-A827-651A0C94F4C5}"/>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358133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0" dur="500"/>
                                        <p:tgtEl>
                                          <p:spTgt spid="3">
                                            <p:txEl>
                                              <p:pRg st="2" end="2"/>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6" dur="500"/>
                                        <p:tgtEl>
                                          <p:spTgt spid="3">
                                            <p:txEl>
                                              <p:pRg st="4" end="4"/>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9" dur="500"/>
                                        <p:tgtEl>
                                          <p:spTgt spid="3">
                                            <p:txEl>
                                              <p:pRg st="5" end="5"/>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par>
                                <p:cTn id="33" presetID="14" presetClass="entr" presetSubtype="1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AF3C-8E21-D34A-EED3-6BA4B2A2DFE7}"/>
              </a:ext>
            </a:extLst>
          </p:cNvPr>
          <p:cNvSpPr>
            <a:spLocks noGrp="1"/>
          </p:cNvSpPr>
          <p:nvPr>
            <p:ph type="title"/>
          </p:nvPr>
        </p:nvSpPr>
        <p:spPr/>
        <p:txBody>
          <a:bodyPr/>
          <a:lstStyle/>
          <a:p>
            <a:r>
              <a:rPr lang="en-GB" b="1" dirty="0"/>
              <a:t>Piobaireachd structures and variations – Forms</a:t>
            </a:r>
          </a:p>
        </p:txBody>
      </p:sp>
      <p:sp>
        <p:nvSpPr>
          <p:cNvPr id="3" name="Content Placeholder 2">
            <a:extLst>
              <a:ext uri="{FF2B5EF4-FFF2-40B4-BE49-F238E27FC236}">
                <a16:creationId xmlns:a16="http://schemas.microsoft.com/office/drawing/2014/main" id="{32C31F5D-448F-B81D-5DBD-836425A50308}"/>
              </a:ext>
            </a:extLst>
          </p:cNvPr>
          <p:cNvSpPr>
            <a:spLocks noGrp="1"/>
          </p:cNvSpPr>
          <p:nvPr>
            <p:ph idx="1"/>
          </p:nvPr>
        </p:nvSpPr>
        <p:spPr>
          <a:xfrm>
            <a:off x="1451579" y="2015732"/>
            <a:ext cx="9603275" cy="3862554"/>
          </a:xfrm>
        </p:spPr>
        <p:txBody>
          <a:bodyPr>
            <a:normAutofit/>
          </a:bodyPr>
          <a:lstStyle/>
          <a:p>
            <a:r>
              <a:rPr lang="en-GB" b="1" dirty="0"/>
              <a:t>Ground</a:t>
            </a:r>
          </a:p>
          <a:p>
            <a:r>
              <a:rPr lang="en-GB" b="1" dirty="0"/>
              <a:t>Variations:</a:t>
            </a:r>
          </a:p>
          <a:p>
            <a:r>
              <a:rPr lang="en-GB" b="1" dirty="0" err="1"/>
              <a:t>Suibhal</a:t>
            </a:r>
            <a:endParaRPr lang="en-GB" b="1" dirty="0"/>
          </a:p>
          <a:p>
            <a:r>
              <a:rPr lang="en-GB" b="1" dirty="0" err="1"/>
              <a:t>Dithis</a:t>
            </a:r>
            <a:endParaRPr lang="en-GB" b="1" dirty="0"/>
          </a:p>
          <a:p>
            <a:r>
              <a:rPr lang="en-GB" b="1" dirty="0"/>
              <a:t>Irregular</a:t>
            </a:r>
          </a:p>
          <a:p>
            <a:r>
              <a:rPr lang="en-GB" b="1" dirty="0" err="1"/>
              <a:t>Taorluath</a:t>
            </a:r>
            <a:endParaRPr lang="en-GB" b="1" dirty="0"/>
          </a:p>
          <a:p>
            <a:r>
              <a:rPr lang="en-GB" b="1" dirty="0"/>
              <a:t>Cruanluath</a:t>
            </a:r>
          </a:p>
          <a:p>
            <a:r>
              <a:rPr lang="en-GB" b="1" dirty="0"/>
              <a:t>A-Mach</a:t>
            </a:r>
          </a:p>
        </p:txBody>
      </p:sp>
      <p:pic>
        <p:nvPicPr>
          <p:cNvPr id="4" name="Picture 3">
            <a:extLst>
              <a:ext uri="{FF2B5EF4-FFF2-40B4-BE49-F238E27FC236}">
                <a16:creationId xmlns:a16="http://schemas.microsoft.com/office/drawing/2014/main" id="{C5B17FF3-5D9B-AFF6-D3A7-87663E1B3812}"/>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48980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heel(1)">
                                      <p:cBhvr>
                                        <p:cTn id="29" dur="2000"/>
                                        <p:tgtEl>
                                          <p:spTgt spid="3">
                                            <p:txEl>
                                              <p:pRg st="5" end="5"/>
                                            </p:txEl>
                                          </p:spTgt>
                                        </p:tgtEl>
                                      </p:cBhvr>
                                    </p:animEffect>
                                  </p:childTnLst>
                                </p:cTn>
                              </p:par>
                              <p:par>
                                <p:cTn id="30" presetID="21" presetClass="entr" presetSubtype="1"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par>
                                <p:cTn id="33" presetID="21" presetClass="entr" presetSubtype="1"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heel(1)">
                                      <p:cBhvr>
                                        <p:cTn id="35"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2286E-A193-0BA3-C738-17BD77F2C9E1}"/>
              </a:ext>
            </a:extLst>
          </p:cNvPr>
          <p:cNvSpPr>
            <a:spLocks noGrp="1"/>
          </p:cNvSpPr>
          <p:nvPr>
            <p:ph type="title"/>
          </p:nvPr>
        </p:nvSpPr>
        <p:spPr>
          <a:xfrm>
            <a:off x="625791" y="300318"/>
            <a:ext cx="9404723" cy="1400530"/>
          </a:xfrm>
        </p:spPr>
        <p:txBody>
          <a:bodyPr/>
          <a:lstStyle/>
          <a:p>
            <a:r>
              <a:rPr lang="en-GB" b="1" dirty="0"/>
              <a:t>Piobaireachd structures and variations – design and measures: Harmonic symmetry</a:t>
            </a:r>
          </a:p>
        </p:txBody>
      </p:sp>
      <p:sp>
        <p:nvSpPr>
          <p:cNvPr id="3" name="Content Placeholder 2">
            <a:extLst>
              <a:ext uri="{FF2B5EF4-FFF2-40B4-BE49-F238E27FC236}">
                <a16:creationId xmlns:a16="http://schemas.microsoft.com/office/drawing/2014/main" id="{485FE713-CDE0-DCE0-CCE7-B783685F21EA}"/>
              </a:ext>
            </a:extLst>
          </p:cNvPr>
          <p:cNvSpPr>
            <a:spLocks noGrp="1"/>
          </p:cNvSpPr>
          <p:nvPr>
            <p:ph idx="1"/>
          </p:nvPr>
        </p:nvSpPr>
        <p:spPr>
          <a:xfrm>
            <a:off x="711011" y="2432873"/>
            <a:ext cx="3400339" cy="4677675"/>
          </a:xfrm>
        </p:spPr>
        <p:txBody>
          <a:bodyPr>
            <a:normAutofit/>
          </a:bodyPr>
          <a:lstStyle/>
          <a:p>
            <a:pPr marL="0" indent="0">
              <a:buNone/>
            </a:pPr>
            <a:r>
              <a:rPr lang="en-GB" b="1" dirty="0"/>
              <a:t>1) Rounded:</a:t>
            </a:r>
          </a:p>
          <a:p>
            <a:pPr marL="0" indent="0">
              <a:buNone/>
            </a:pPr>
            <a:r>
              <a:rPr lang="en-GB" b="1" dirty="0"/>
              <a:t>A</a:t>
            </a:r>
            <a:r>
              <a:rPr lang="en-GB" sz="1050" b="1" dirty="0"/>
              <a:t>1</a:t>
            </a:r>
            <a:r>
              <a:rPr lang="en-GB" b="1" dirty="0"/>
              <a:t>A</a:t>
            </a:r>
            <a:r>
              <a:rPr lang="en-GB" sz="1050" b="1" dirty="0"/>
              <a:t>2</a:t>
            </a:r>
            <a:r>
              <a:rPr lang="en-GB" b="1" dirty="0"/>
              <a:t>A</a:t>
            </a:r>
            <a:r>
              <a:rPr lang="en-GB" sz="1050" b="1" dirty="0"/>
              <a:t>1 </a:t>
            </a:r>
            <a:r>
              <a:rPr lang="en-GB" b="1" dirty="0"/>
              <a:t>A</a:t>
            </a:r>
            <a:r>
              <a:rPr lang="en-GB" sz="1050" b="1" dirty="0"/>
              <a:t>2</a:t>
            </a:r>
            <a:endParaRPr lang="en-GB" b="1" dirty="0"/>
          </a:p>
          <a:p>
            <a:pPr marL="0" indent="0">
              <a:buNone/>
            </a:pPr>
            <a:r>
              <a:rPr lang="en-GB" b="1" dirty="0"/>
              <a:t>B</a:t>
            </a:r>
            <a:r>
              <a:rPr lang="en-GB" sz="1050" b="1" dirty="0"/>
              <a:t>1 </a:t>
            </a:r>
            <a:r>
              <a:rPr lang="en-GB" b="1" dirty="0"/>
              <a:t>B</a:t>
            </a:r>
            <a:r>
              <a:rPr lang="en-GB" sz="1050" b="1" dirty="0"/>
              <a:t>2 </a:t>
            </a:r>
            <a:r>
              <a:rPr lang="en-GB" b="1" dirty="0"/>
              <a:t>B</a:t>
            </a:r>
            <a:r>
              <a:rPr lang="en-GB" sz="1050" b="1" dirty="0"/>
              <a:t>1 </a:t>
            </a:r>
            <a:r>
              <a:rPr lang="en-GB" b="1" dirty="0"/>
              <a:t>A</a:t>
            </a:r>
            <a:r>
              <a:rPr lang="en-GB" sz="1050" b="1" dirty="0"/>
              <a:t>2</a:t>
            </a:r>
            <a:endParaRPr lang="en-GB" b="1" dirty="0"/>
          </a:p>
          <a:p>
            <a:pPr marL="0" indent="0">
              <a:buNone/>
            </a:pPr>
            <a:r>
              <a:rPr lang="en-GB" b="1" i="1" dirty="0"/>
              <a:t>The Prince’s Salute </a:t>
            </a:r>
            <a:r>
              <a:rPr lang="en-GB" b="1" dirty="0"/>
              <a:t>and</a:t>
            </a:r>
            <a:r>
              <a:rPr lang="en-GB" b="1" i="1" dirty="0"/>
              <a:t> Lament for Mary MacLeod</a:t>
            </a:r>
          </a:p>
          <a:p>
            <a:pPr marL="0" indent="0">
              <a:buNone/>
            </a:pPr>
            <a:r>
              <a:rPr lang="en-GB" b="1" dirty="0"/>
              <a:t>2) Interlaced:</a:t>
            </a:r>
          </a:p>
          <a:p>
            <a:pPr marL="0" indent="0">
              <a:buNone/>
            </a:pPr>
            <a:r>
              <a:rPr lang="en-GB" b="1" dirty="0"/>
              <a:t>A   B    A  </a:t>
            </a:r>
            <a:r>
              <a:rPr lang="en-GB" sz="1100" b="1" dirty="0"/>
              <a:t>B-Flavour Cadence</a:t>
            </a:r>
          </a:p>
          <a:p>
            <a:pPr marL="0" indent="0">
              <a:buNone/>
            </a:pPr>
            <a:r>
              <a:rPr lang="en-GB" b="1" dirty="0"/>
              <a:t>B    A   B  </a:t>
            </a:r>
            <a:r>
              <a:rPr lang="en-GB" sz="1200" b="1" dirty="0"/>
              <a:t>A-Flavour Cadence (4x </a:t>
            </a:r>
            <a:r>
              <a:rPr lang="en-GB" sz="1200" b="1" dirty="0" err="1"/>
              <a:t>Hiharin</a:t>
            </a:r>
            <a:r>
              <a:rPr lang="en-GB" sz="1200" b="1" dirty="0"/>
              <a:t>)</a:t>
            </a:r>
            <a:endParaRPr lang="en-GB" b="1" dirty="0"/>
          </a:p>
          <a:p>
            <a:pPr marL="0" indent="0">
              <a:buNone/>
            </a:pPr>
            <a:r>
              <a:rPr lang="en-GB" b="1" i="1" dirty="0"/>
              <a:t>The Lament for the Dead</a:t>
            </a:r>
          </a:p>
          <a:p>
            <a:pPr marL="0" indent="0">
              <a:buNone/>
            </a:pPr>
            <a:endParaRPr lang="en-GB" b="1" i="1" dirty="0"/>
          </a:p>
          <a:p>
            <a:pPr marL="0" indent="0">
              <a:buNone/>
            </a:pPr>
            <a:endParaRPr lang="en-GB" b="1" dirty="0"/>
          </a:p>
          <a:p>
            <a:pPr marL="0" indent="0">
              <a:buNone/>
            </a:pPr>
            <a:endParaRPr lang="en-GB" b="1" dirty="0"/>
          </a:p>
        </p:txBody>
      </p:sp>
      <p:sp>
        <p:nvSpPr>
          <p:cNvPr id="4" name="Content Placeholder 2">
            <a:extLst>
              <a:ext uri="{FF2B5EF4-FFF2-40B4-BE49-F238E27FC236}">
                <a16:creationId xmlns:a16="http://schemas.microsoft.com/office/drawing/2014/main" id="{34A4C5D4-73F9-A92D-BD39-6A1898CBB2BD}"/>
              </a:ext>
            </a:extLst>
          </p:cNvPr>
          <p:cNvSpPr txBox="1">
            <a:spLocks/>
          </p:cNvSpPr>
          <p:nvPr/>
        </p:nvSpPr>
        <p:spPr>
          <a:xfrm>
            <a:off x="7081520" y="2225239"/>
            <a:ext cx="3400339" cy="4332443"/>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GB" b="1" dirty="0"/>
              <a:t>3) Woven:</a:t>
            </a:r>
          </a:p>
          <a:p>
            <a:pPr marL="0" indent="0">
              <a:buFont typeface="Arial" panose="020B0604020202020204" pitchFamily="34" charset="0"/>
              <a:buNone/>
            </a:pPr>
            <a:r>
              <a:rPr lang="en-GB" b="1" dirty="0"/>
              <a:t>A</a:t>
            </a:r>
            <a:r>
              <a:rPr lang="en-GB" sz="1050" b="1" dirty="0"/>
              <a:t>  </a:t>
            </a:r>
            <a:r>
              <a:rPr lang="en-GB" b="1" dirty="0" err="1"/>
              <a:t>A</a:t>
            </a:r>
            <a:r>
              <a:rPr lang="en-GB" b="1" dirty="0"/>
              <a:t> B</a:t>
            </a:r>
            <a:r>
              <a:rPr lang="en-GB" sz="1050" b="1" dirty="0"/>
              <a:t>  </a:t>
            </a:r>
            <a:r>
              <a:rPr lang="en-GB" b="1" dirty="0"/>
              <a:t>A</a:t>
            </a:r>
          </a:p>
          <a:p>
            <a:pPr marL="0" indent="0">
              <a:buFont typeface="Arial" panose="020B0604020202020204" pitchFamily="34" charset="0"/>
              <a:buNone/>
            </a:pPr>
            <a:r>
              <a:rPr lang="en-GB" b="1" dirty="0"/>
              <a:t>B </a:t>
            </a:r>
            <a:r>
              <a:rPr lang="en-GB" sz="1050" b="1" dirty="0"/>
              <a:t> </a:t>
            </a:r>
            <a:r>
              <a:rPr lang="en-GB" b="1" dirty="0" err="1"/>
              <a:t>B</a:t>
            </a:r>
            <a:r>
              <a:rPr lang="en-GB" sz="1050" b="1" dirty="0"/>
              <a:t>  </a:t>
            </a:r>
            <a:r>
              <a:rPr lang="en-GB" b="1" dirty="0"/>
              <a:t>A B</a:t>
            </a:r>
            <a:r>
              <a:rPr lang="en-GB" sz="1050" b="1" dirty="0"/>
              <a:t>  </a:t>
            </a:r>
            <a:endParaRPr lang="en-GB" b="1" dirty="0"/>
          </a:p>
          <a:p>
            <a:pPr marL="0" indent="0">
              <a:buFont typeface="Arial" panose="020B0604020202020204" pitchFamily="34" charset="0"/>
              <a:buNone/>
            </a:pPr>
            <a:r>
              <a:rPr lang="en-GB" b="1" i="1" dirty="0" err="1"/>
              <a:t>MacCrimmon’s</a:t>
            </a:r>
            <a:r>
              <a:rPr lang="en-GB" b="1" i="1" dirty="0"/>
              <a:t> Sweetheart</a:t>
            </a:r>
          </a:p>
          <a:p>
            <a:pPr marL="0" indent="0">
              <a:buFont typeface="Arial" panose="020B0604020202020204" pitchFamily="34" charset="0"/>
              <a:buNone/>
            </a:pPr>
            <a:r>
              <a:rPr lang="en-GB" b="1" dirty="0"/>
              <a:t>4) Well-Woven:</a:t>
            </a:r>
          </a:p>
          <a:p>
            <a:pPr marL="0" indent="0">
              <a:buFont typeface="Arial" panose="020B0604020202020204" pitchFamily="34" charset="0"/>
              <a:buNone/>
            </a:pPr>
            <a:r>
              <a:rPr lang="en-GB" b="1" dirty="0"/>
              <a:t>ab  A   B   A  </a:t>
            </a:r>
          </a:p>
          <a:p>
            <a:pPr marL="0" indent="0">
              <a:buFont typeface="Arial" panose="020B0604020202020204" pitchFamily="34" charset="0"/>
              <a:buNone/>
            </a:pPr>
            <a:r>
              <a:rPr lang="en-GB" b="1" dirty="0" err="1"/>
              <a:t>ba</a:t>
            </a:r>
            <a:r>
              <a:rPr lang="en-GB" b="1" dirty="0"/>
              <a:t>  B   A   B</a:t>
            </a:r>
          </a:p>
          <a:p>
            <a:pPr marL="0" indent="0">
              <a:buNone/>
            </a:pPr>
            <a:r>
              <a:rPr lang="en-GB" b="1" i="1" dirty="0"/>
              <a:t>The Battle of Strome</a:t>
            </a:r>
          </a:p>
          <a:p>
            <a:pPr marL="0" indent="0">
              <a:buNone/>
            </a:pPr>
            <a:r>
              <a:rPr lang="en-GB" b="1" i="1" dirty="0"/>
              <a:t>The Big Spree</a:t>
            </a:r>
          </a:p>
          <a:p>
            <a:pPr marL="0" indent="0">
              <a:buFont typeface="Arial" panose="020B0604020202020204" pitchFamily="34" charset="0"/>
              <a:buNone/>
            </a:pPr>
            <a:endParaRPr lang="en-GB" b="1" i="1" dirty="0"/>
          </a:p>
          <a:p>
            <a:pPr marL="0" indent="0">
              <a:buFont typeface="Arial" panose="020B0604020202020204" pitchFamily="34" charset="0"/>
              <a:buNone/>
            </a:pPr>
            <a:endParaRPr lang="en-GB" b="1" dirty="0"/>
          </a:p>
          <a:p>
            <a:pPr marL="0" indent="0">
              <a:buFont typeface="Arial" panose="020B0604020202020204" pitchFamily="34" charset="0"/>
              <a:buNone/>
            </a:pPr>
            <a:endParaRPr lang="en-GB" b="1" dirty="0"/>
          </a:p>
        </p:txBody>
      </p:sp>
      <p:pic>
        <p:nvPicPr>
          <p:cNvPr id="6" name="Picture 5">
            <a:extLst>
              <a:ext uri="{FF2B5EF4-FFF2-40B4-BE49-F238E27FC236}">
                <a16:creationId xmlns:a16="http://schemas.microsoft.com/office/drawing/2014/main" id="{3188991F-C52B-92E6-3EE7-456FA825CD7F}"/>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400576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8" dur="500"/>
                                        <p:tgtEl>
                                          <p:spTgt spid="3">
                                            <p:txEl>
                                              <p:pRg st="5" end="5"/>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1" dur="500"/>
                                        <p:tgtEl>
                                          <p:spTgt spid="3">
                                            <p:txEl>
                                              <p:pRg st="6" end="6"/>
                                            </p:txEl>
                                          </p:spTgt>
                                        </p:tgtEl>
                                      </p:cBhvr>
                                    </p:animEffect>
                                  </p:childTnLst>
                                </p:cTn>
                              </p:par>
                              <p:par>
                                <p:cTn id="42" presetID="14" presetClass="entr" presetSubtype="1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4" dur="500"/>
                                        <p:tgtEl>
                                          <p:spTgt spid="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Effect transition="in" filter="wheel(1)">
                                      <p:cBhvr>
                                        <p:cTn id="49" dur="2000"/>
                                        <p:tgtEl>
                                          <p:spTgt spid="4">
                                            <p:txEl>
                                              <p:pRg st="0" end="0"/>
                                            </p:txEl>
                                          </p:spTgt>
                                        </p:tgtEl>
                                      </p:cBhvr>
                                    </p:animEffect>
                                  </p:childTnLst>
                                </p:cTn>
                              </p:par>
                              <p:par>
                                <p:cTn id="50" presetID="21" presetClass="entr" presetSubtype="1" fill="hold" nodeType="with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Effect transition="in" filter="wheel(1)">
                                      <p:cBhvr>
                                        <p:cTn id="52" dur="2000"/>
                                        <p:tgtEl>
                                          <p:spTgt spid="4">
                                            <p:txEl>
                                              <p:pRg st="1" end="1"/>
                                            </p:txEl>
                                          </p:spTgt>
                                        </p:tgtEl>
                                      </p:cBhvr>
                                    </p:animEffect>
                                  </p:childTnLst>
                                </p:cTn>
                              </p:par>
                              <p:par>
                                <p:cTn id="53" presetID="21" presetClass="entr" presetSubtype="1" fill="hold" nodeType="with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Effect transition="in" filter="wheel(1)">
                                      <p:cBhvr>
                                        <p:cTn id="55" dur="2000"/>
                                        <p:tgtEl>
                                          <p:spTgt spid="4">
                                            <p:txEl>
                                              <p:pRg st="2" end="2"/>
                                            </p:txEl>
                                          </p:spTgt>
                                        </p:tgtEl>
                                      </p:cBhvr>
                                    </p:animEffect>
                                  </p:childTnLst>
                                </p:cTn>
                              </p:par>
                              <p:par>
                                <p:cTn id="56" presetID="21" presetClass="entr" presetSubtype="1" fill="hold" nodeType="withEffect">
                                  <p:stCondLst>
                                    <p:cond delay="0"/>
                                  </p:stCondLst>
                                  <p:childTnLst>
                                    <p:set>
                                      <p:cBhvr>
                                        <p:cTn id="57" dur="1" fill="hold">
                                          <p:stCondLst>
                                            <p:cond delay="0"/>
                                          </p:stCondLst>
                                        </p:cTn>
                                        <p:tgtEl>
                                          <p:spTgt spid="4">
                                            <p:txEl>
                                              <p:pRg st="3" end="3"/>
                                            </p:txEl>
                                          </p:spTgt>
                                        </p:tgtEl>
                                        <p:attrNameLst>
                                          <p:attrName>style.visibility</p:attrName>
                                        </p:attrNameLst>
                                      </p:cBhvr>
                                      <p:to>
                                        <p:strVal val="visible"/>
                                      </p:to>
                                    </p:set>
                                    <p:animEffect transition="in" filter="wheel(1)">
                                      <p:cBhvr>
                                        <p:cTn id="58" dur="2000"/>
                                        <p:tgtEl>
                                          <p:spTgt spid="4">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Effect transition="in" filter="circle(in)">
                                      <p:cBhvr>
                                        <p:cTn id="63" dur="2000"/>
                                        <p:tgtEl>
                                          <p:spTgt spid="4">
                                            <p:txEl>
                                              <p:pRg st="4" end="4"/>
                                            </p:txEl>
                                          </p:spTgt>
                                        </p:tgtEl>
                                      </p:cBhvr>
                                    </p:animEffect>
                                  </p:childTnLst>
                                </p:cTn>
                              </p:par>
                              <p:par>
                                <p:cTn id="64" presetID="6" presetClass="entr" presetSubtype="16" fill="hold" nodeType="withEffect">
                                  <p:stCondLst>
                                    <p:cond delay="0"/>
                                  </p:stCondLst>
                                  <p:childTnLst>
                                    <p:set>
                                      <p:cBhvr>
                                        <p:cTn id="65" dur="1" fill="hold">
                                          <p:stCondLst>
                                            <p:cond delay="0"/>
                                          </p:stCondLst>
                                        </p:cTn>
                                        <p:tgtEl>
                                          <p:spTgt spid="4">
                                            <p:txEl>
                                              <p:pRg st="5" end="5"/>
                                            </p:txEl>
                                          </p:spTgt>
                                        </p:tgtEl>
                                        <p:attrNameLst>
                                          <p:attrName>style.visibility</p:attrName>
                                        </p:attrNameLst>
                                      </p:cBhvr>
                                      <p:to>
                                        <p:strVal val="visible"/>
                                      </p:to>
                                    </p:set>
                                    <p:animEffect transition="in" filter="circle(in)">
                                      <p:cBhvr>
                                        <p:cTn id="66" dur="2000"/>
                                        <p:tgtEl>
                                          <p:spTgt spid="4">
                                            <p:txEl>
                                              <p:pRg st="5" end="5"/>
                                            </p:txEl>
                                          </p:spTgt>
                                        </p:tgtEl>
                                      </p:cBhvr>
                                    </p:animEffect>
                                  </p:childTnLst>
                                </p:cTn>
                              </p:par>
                              <p:par>
                                <p:cTn id="67" presetID="6" presetClass="entr" presetSubtype="16" fill="hold" nodeType="withEffect">
                                  <p:stCondLst>
                                    <p:cond delay="0"/>
                                  </p:stCondLst>
                                  <p:childTnLst>
                                    <p:set>
                                      <p:cBhvr>
                                        <p:cTn id="68" dur="1" fill="hold">
                                          <p:stCondLst>
                                            <p:cond delay="0"/>
                                          </p:stCondLst>
                                        </p:cTn>
                                        <p:tgtEl>
                                          <p:spTgt spid="4">
                                            <p:txEl>
                                              <p:pRg st="6" end="6"/>
                                            </p:txEl>
                                          </p:spTgt>
                                        </p:tgtEl>
                                        <p:attrNameLst>
                                          <p:attrName>style.visibility</p:attrName>
                                        </p:attrNameLst>
                                      </p:cBhvr>
                                      <p:to>
                                        <p:strVal val="visible"/>
                                      </p:to>
                                    </p:set>
                                    <p:animEffect transition="in" filter="circle(in)">
                                      <p:cBhvr>
                                        <p:cTn id="69" dur="2000"/>
                                        <p:tgtEl>
                                          <p:spTgt spid="4">
                                            <p:txEl>
                                              <p:pRg st="6" end="6"/>
                                            </p:txEl>
                                          </p:spTgt>
                                        </p:tgtEl>
                                      </p:cBhvr>
                                    </p:animEffect>
                                  </p:childTnLst>
                                </p:cTn>
                              </p:par>
                              <p:par>
                                <p:cTn id="70" presetID="6" presetClass="entr" presetSubtype="16" fill="hold" nodeType="withEffect">
                                  <p:stCondLst>
                                    <p:cond delay="0"/>
                                  </p:stCondLst>
                                  <p:childTnLst>
                                    <p:set>
                                      <p:cBhvr>
                                        <p:cTn id="71" dur="1" fill="hold">
                                          <p:stCondLst>
                                            <p:cond delay="0"/>
                                          </p:stCondLst>
                                        </p:cTn>
                                        <p:tgtEl>
                                          <p:spTgt spid="4">
                                            <p:txEl>
                                              <p:pRg st="7" end="7"/>
                                            </p:txEl>
                                          </p:spTgt>
                                        </p:tgtEl>
                                        <p:attrNameLst>
                                          <p:attrName>style.visibility</p:attrName>
                                        </p:attrNameLst>
                                      </p:cBhvr>
                                      <p:to>
                                        <p:strVal val="visible"/>
                                      </p:to>
                                    </p:set>
                                    <p:animEffect transition="in" filter="circle(in)">
                                      <p:cBhvr>
                                        <p:cTn id="72" dur="2000"/>
                                        <p:tgtEl>
                                          <p:spTgt spid="4">
                                            <p:txEl>
                                              <p:pRg st="7" end="7"/>
                                            </p:txEl>
                                          </p:spTgt>
                                        </p:tgtEl>
                                      </p:cBhvr>
                                    </p:animEffect>
                                  </p:childTnLst>
                                </p:cTn>
                              </p:par>
                              <p:par>
                                <p:cTn id="73" presetID="6" presetClass="entr" presetSubtype="16" fill="hold" nodeType="withEffect">
                                  <p:stCondLst>
                                    <p:cond delay="0"/>
                                  </p:stCondLst>
                                  <p:childTnLst>
                                    <p:set>
                                      <p:cBhvr>
                                        <p:cTn id="74" dur="1" fill="hold">
                                          <p:stCondLst>
                                            <p:cond delay="0"/>
                                          </p:stCondLst>
                                        </p:cTn>
                                        <p:tgtEl>
                                          <p:spTgt spid="4">
                                            <p:txEl>
                                              <p:pRg st="8" end="8"/>
                                            </p:txEl>
                                          </p:spTgt>
                                        </p:tgtEl>
                                        <p:attrNameLst>
                                          <p:attrName>style.visibility</p:attrName>
                                        </p:attrNameLst>
                                      </p:cBhvr>
                                      <p:to>
                                        <p:strVal val="visible"/>
                                      </p:to>
                                    </p:set>
                                    <p:animEffect transition="in" filter="circle(in)">
                                      <p:cBhvr>
                                        <p:cTn id="75"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p:txBody>
          <a:bodyPr/>
          <a:lstStyle/>
          <a:p>
            <a:r>
              <a:rPr lang="en-GB" b="1" dirty="0"/>
              <a:t>Tension and release – harmonic tunes and melodic/lyrical tunes</a:t>
            </a:r>
          </a:p>
        </p:txBody>
      </p:sp>
      <p:sp>
        <p:nvSpPr>
          <p:cNvPr id="3" name="Content Placeholder 2">
            <a:extLst>
              <a:ext uri="{FF2B5EF4-FFF2-40B4-BE49-F238E27FC236}">
                <a16:creationId xmlns:a16="http://schemas.microsoft.com/office/drawing/2014/main" id="{FA3895BE-372B-427E-B51F-8356C60D740B}"/>
              </a:ext>
            </a:extLst>
          </p:cNvPr>
          <p:cNvSpPr>
            <a:spLocks noGrp="1"/>
          </p:cNvSpPr>
          <p:nvPr>
            <p:ph idx="1"/>
          </p:nvPr>
        </p:nvSpPr>
        <p:spPr/>
        <p:txBody>
          <a:bodyPr>
            <a:normAutofit/>
          </a:bodyPr>
          <a:lstStyle/>
          <a:p>
            <a:r>
              <a:rPr lang="en-GB" b="1" dirty="0"/>
              <a:t>Lyrical tunes examples:</a:t>
            </a:r>
          </a:p>
          <a:p>
            <a:r>
              <a:rPr lang="en-GB" b="1" dirty="0"/>
              <a:t>Lament for Donald Doughall MacKay</a:t>
            </a:r>
          </a:p>
          <a:p>
            <a:r>
              <a:rPr lang="en-GB" b="1" dirty="0" err="1"/>
              <a:t>Corrienessan’s</a:t>
            </a:r>
            <a:r>
              <a:rPr lang="en-GB" b="1" dirty="0"/>
              <a:t> Salute</a:t>
            </a:r>
          </a:p>
          <a:p>
            <a:r>
              <a:rPr lang="en-GB" b="1" dirty="0"/>
              <a:t>The Earl of Seaforth’s Salute</a:t>
            </a:r>
          </a:p>
          <a:p>
            <a:r>
              <a:rPr lang="en-GB" b="1" dirty="0"/>
              <a:t>Scarce of Fishing</a:t>
            </a:r>
          </a:p>
          <a:p>
            <a:r>
              <a:rPr lang="en-GB" b="1" dirty="0"/>
              <a:t>Lament for Donald Ban </a:t>
            </a:r>
            <a:r>
              <a:rPr lang="en-GB" b="1" dirty="0" err="1"/>
              <a:t>MacCrimmon</a:t>
            </a:r>
            <a:endParaRPr lang="en-GB" b="1" dirty="0"/>
          </a:p>
          <a:p>
            <a:r>
              <a:rPr lang="en-GB" b="1" dirty="0"/>
              <a:t>Lament for the Children</a:t>
            </a:r>
          </a:p>
          <a:p>
            <a:r>
              <a:rPr lang="en-GB" b="1" dirty="0"/>
              <a:t>Massacre of Glencoe</a:t>
            </a:r>
          </a:p>
          <a:p>
            <a:r>
              <a:rPr lang="en-GB" b="1" dirty="0"/>
              <a:t>They all use passing notes and don’t follow a strict use of strong pulses as harmonic markers</a:t>
            </a:r>
          </a:p>
          <a:p>
            <a:endParaRPr lang="en-GB" b="1" dirty="0"/>
          </a:p>
        </p:txBody>
      </p:sp>
      <p:pic>
        <p:nvPicPr>
          <p:cNvPr id="4" name="Picture 3">
            <a:extLst>
              <a:ext uri="{FF2B5EF4-FFF2-40B4-BE49-F238E27FC236}">
                <a16:creationId xmlns:a16="http://schemas.microsoft.com/office/drawing/2014/main" id="{A3F7BE51-11BE-0BC5-6DEB-995FE7F8E2D9}"/>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91894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par>
                                <p:cTn id="21" presetID="21" presetClass="entr" presetSubtype="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heel(1)">
                                      <p:cBhvr>
                                        <p:cTn id="29" dur="2000"/>
                                        <p:tgtEl>
                                          <p:spTgt spid="3">
                                            <p:txEl>
                                              <p:pRg st="5" end="5"/>
                                            </p:txEl>
                                          </p:spTgt>
                                        </p:tgtEl>
                                      </p:cBhvr>
                                    </p:animEffect>
                                  </p:childTnLst>
                                </p:cTn>
                              </p:par>
                              <p:par>
                                <p:cTn id="30" presetID="21" presetClass="entr" presetSubtype="1"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par>
                                <p:cTn id="33" presetID="21" presetClass="entr" presetSubtype="1"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heel(1)">
                                      <p:cBhvr>
                                        <p:cTn id="35" dur="2000"/>
                                        <p:tgtEl>
                                          <p:spTgt spid="3">
                                            <p:txEl>
                                              <p:pRg st="7" end="7"/>
                                            </p:txEl>
                                          </p:spTgt>
                                        </p:tgtEl>
                                      </p:cBhvr>
                                    </p:animEffect>
                                  </p:childTnLst>
                                </p:cTn>
                              </p:par>
                              <p:par>
                                <p:cTn id="36" presetID="21" presetClass="entr" presetSubtype="1"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wheel(1)">
                                      <p:cBhvr>
                                        <p:cTn id="38"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0AC023-C5EF-CED6-937B-3188D4A5F0CB}"/>
              </a:ext>
            </a:extLst>
          </p:cNvPr>
          <p:cNvSpPr txBox="1">
            <a:spLocks/>
          </p:cNvSpPr>
          <p:nvPr/>
        </p:nvSpPr>
        <p:spPr>
          <a:xfrm>
            <a:off x="1451579" y="814097"/>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GB" b="1" dirty="0"/>
              <a:t>Tension and release – harmonic tunes and melodic/lyrical tunes</a:t>
            </a:r>
          </a:p>
        </p:txBody>
      </p:sp>
      <p:sp>
        <p:nvSpPr>
          <p:cNvPr id="5" name="Content Placeholder 2">
            <a:extLst>
              <a:ext uri="{FF2B5EF4-FFF2-40B4-BE49-F238E27FC236}">
                <a16:creationId xmlns:a16="http://schemas.microsoft.com/office/drawing/2014/main" id="{5AE2C68F-5172-D2AB-EC19-B7DB28C676DE}"/>
              </a:ext>
            </a:extLst>
          </p:cNvPr>
          <p:cNvSpPr txBox="1">
            <a:spLocks/>
          </p:cNvSpPr>
          <p:nvPr/>
        </p:nvSpPr>
        <p:spPr>
          <a:xfrm>
            <a:off x="1294362" y="2178642"/>
            <a:ext cx="9603275" cy="3450613"/>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GB" b="1" dirty="0"/>
              <a:t>Harmonic tunes examples:</a:t>
            </a:r>
          </a:p>
          <a:p>
            <a:r>
              <a:rPr lang="en-GB" b="1" dirty="0"/>
              <a:t>Bells of Perth</a:t>
            </a:r>
          </a:p>
          <a:p>
            <a:r>
              <a:rPr lang="en-GB" b="1" dirty="0"/>
              <a:t>Weighing from Land</a:t>
            </a:r>
          </a:p>
          <a:p>
            <a:r>
              <a:rPr lang="en-GB" b="1" dirty="0"/>
              <a:t>The Battle of Strome</a:t>
            </a:r>
          </a:p>
          <a:p>
            <a:r>
              <a:rPr lang="en-GB" b="1" dirty="0"/>
              <a:t>The Blind Piper’s Obstinacy </a:t>
            </a:r>
          </a:p>
          <a:p>
            <a:r>
              <a:rPr lang="en-GB" b="1" dirty="0"/>
              <a:t>Tulloch Ard</a:t>
            </a:r>
          </a:p>
          <a:p>
            <a:r>
              <a:rPr lang="en-GB" b="1" dirty="0"/>
              <a:t>Welcome Johnny Back Again</a:t>
            </a:r>
          </a:p>
          <a:p>
            <a:r>
              <a:rPr lang="en-GB" b="1" dirty="0"/>
              <a:t>The Battle of </a:t>
            </a:r>
            <a:r>
              <a:rPr lang="en-GB" b="1" dirty="0" err="1"/>
              <a:t>Auldearn</a:t>
            </a:r>
            <a:r>
              <a:rPr lang="en-GB" b="1" dirty="0"/>
              <a:t> (1 and 2)</a:t>
            </a:r>
          </a:p>
          <a:p>
            <a:r>
              <a:rPr lang="en-GB" b="1" dirty="0"/>
              <a:t>They all use limited passing notes and follow strong harmonic markers</a:t>
            </a:r>
          </a:p>
        </p:txBody>
      </p:sp>
      <p:pic>
        <p:nvPicPr>
          <p:cNvPr id="2" name="Picture 1">
            <a:extLst>
              <a:ext uri="{FF2B5EF4-FFF2-40B4-BE49-F238E27FC236}">
                <a16:creationId xmlns:a16="http://schemas.microsoft.com/office/drawing/2014/main" id="{36468EBC-AF4B-C156-FA15-95E8C255C485}"/>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367300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1000"/>
                                        <p:tgtEl>
                                          <p:spTgt spid="5">
                                            <p:txEl>
                                              <p:pRg st="5" end="5"/>
                                            </p:txEl>
                                          </p:spTgt>
                                        </p:tgtEl>
                                      </p:cBhvr>
                                    </p:animEffect>
                                    <p:anim calcmode="lin" valueType="num">
                                      <p:cBhvr>
                                        <p:cTn id="3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1000"/>
                                        <p:tgtEl>
                                          <p:spTgt spid="5">
                                            <p:txEl>
                                              <p:pRg st="8" end="8"/>
                                            </p:txEl>
                                          </p:spTgt>
                                        </p:tgtEl>
                                      </p:cBhvr>
                                    </p:animEffect>
                                    <p:anim calcmode="lin" valueType="num">
                                      <p:cBhvr>
                                        <p:cTn id="4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p:txBody>
          <a:bodyPr/>
          <a:lstStyle/>
          <a:p>
            <a:r>
              <a:rPr lang="en-GB" b="1" dirty="0"/>
              <a:t>‘A piper’s farewell to his pipe’ </a:t>
            </a:r>
            <a:br>
              <a:rPr lang="en-GB" b="1" dirty="0"/>
            </a:br>
            <a:r>
              <a:rPr lang="en-GB" b="1" dirty="0"/>
              <a:t>by Steven Knox</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p:txBody>
          <a:bodyPr/>
          <a:lstStyle/>
          <a:p>
            <a:endParaRPr lang="en-GB" dirty="0"/>
          </a:p>
          <a:p>
            <a:r>
              <a:rPr lang="en-GB" b="1" dirty="0"/>
              <a:t>“This tune seeks to express the feelings of a piper who is no longer able to play, as he puts his pipes back in their box for the last time.”</a:t>
            </a:r>
          </a:p>
          <a:p>
            <a:endParaRPr lang="en-GB" b="1" dirty="0"/>
          </a:p>
          <a:p>
            <a:r>
              <a:rPr lang="en-GB" b="1" dirty="0"/>
              <a:t>Pros</a:t>
            </a:r>
          </a:p>
          <a:p>
            <a:r>
              <a:rPr lang="en-GB" b="1" dirty="0"/>
              <a:t>Scored in phrases rather than in bars</a:t>
            </a:r>
          </a:p>
          <a:p>
            <a:r>
              <a:rPr lang="en-GB" b="1" dirty="0"/>
              <a:t>Theme notes follow ground nicely</a:t>
            </a:r>
          </a:p>
          <a:p>
            <a:endParaRPr lang="en-GB" dirty="0"/>
          </a:p>
        </p:txBody>
      </p:sp>
      <p:pic>
        <p:nvPicPr>
          <p:cNvPr id="4" name="Picture 3">
            <a:extLst>
              <a:ext uri="{FF2B5EF4-FFF2-40B4-BE49-F238E27FC236}">
                <a16:creationId xmlns:a16="http://schemas.microsoft.com/office/drawing/2014/main" id="{90ABD949-D230-E3C6-FA4F-9DE67DDDF6AE}"/>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4017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wipe(down)">
                                      <p:cBhvr>
                                        <p:cTn id="41" dur="580">
                                          <p:stCondLst>
                                            <p:cond delay="0"/>
                                          </p:stCondLst>
                                        </p:cTn>
                                        <p:tgtEl>
                                          <p:spTgt spid="3">
                                            <p:txEl>
                                              <p:pRg st="4" end="4"/>
                                            </p:txEl>
                                          </p:spTgt>
                                        </p:tgtEl>
                                      </p:cBhvr>
                                    </p:animEffect>
                                    <p:anim calcmode="lin" valueType="num">
                                      <p:cBhvr>
                                        <p:cTn id="4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4" end="4"/>
                                            </p:txEl>
                                          </p:spTgt>
                                        </p:tgtEl>
                                      </p:cBhvr>
                                      <p:to x="100000" y="60000"/>
                                    </p:animScale>
                                    <p:animScale>
                                      <p:cBhvr>
                                        <p:cTn id="48" dur="166" decel="50000">
                                          <p:stCondLst>
                                            <p:cond delay="676"/>
                                          </p:stCondLst>
                                        </p:cTn>
                                        <p:tgtEl>
                                          <p:spTgt spid="3">
                                            <p:txEl>
                                              <p:pRg st="4" end="4"/>
                                            </p:txEl>
                                          </p:spTgt>
                                        </p:tgtEl>
                                      </p:cBhvr>
                                      <p:to x="100000" y="100000"/>
                                    </p:animScale>
                                    <p:animScale>
                                      <p:cBhvr>
                                        <p:cTn id="49" dur="26">
                                          <p:stCondLst>
                                            <p:cond delay="1312"/>
                                          </p:stCondLst>
                                        </p:cTn>
                                        <p:tgtEl>
                                          <p:spTgt spid="3">
                                            <p:txEl>
                                              <p:pRg st="4" end="4"/>
                                            </p:txEl>
                                          </p:spTgt>
                                        </p:tgtEl>
                                      </p:cBhvr>
                                      <p:to x="100000" y="80000"/>
                                    </p:animScale>
                                    <p:animScale>
                                      <p:cBhvr>
                                        <p:cTn id="50" dur="166" decel="50000">
                                          <p:stCondLst>
                                            <p:cond delay="1338"/>
                                          </p:stCondLst>
                                        </p:cTn>
                                        <p:tgtEl>
                                          <p:spTgt spid="3">
                                            <p:txEl>
                                              <p:pRg st="4" end="4"/>
                                            </p:txEl>
                                          </p:spTgt>
                                        </p:tgtEl>
                                      </p:cBhvr>
                                      <p:to x="100000" y="100000"/>
                                    </p:animScale>
                                    <p:animScale>
                                      <p:cBhvr>
                                        <p:cTn id="51" dur="26">
                                          <p:stCondLst>
                                            <p:cond delay="1642"/>
                                          </p:stCondLst>
                                        </p:cTn>
                                        <p:tgtEl>
                                          <p:spTgt spid="3">
                                            <p:txEl>
                                              <p:pRg st="4" end="4"/>
                                            </p:txEl>
                                          </p:spTgt>
                                        </p:tgtEl>
                                      </p:cBhvr>
                                      <p:to x="100000" y="90000"/>
                                    </p:animScale>
                                    <p:animScale>
                                      <p:cBhvr>
                                        <p:cTn id="52" dur="166" decel="50000">
                                          <p:stCondLst>
                                            <p:cond delay="1668"/>
                                          </p:stCondLst>
                                        </p:cTn>
                                        <p:tgtEl>
                                          <p:spTgt spid="3">
                                            <p:txEl>
                                              <p:pRg st="4" end="4"/>
                                            </p:txEl>
                                          </p:spTgt>
                                        </p:tgtEl>
                                      </p:cBhvr>
                                      <p:to x="100000" y="100000"/>
                                    </p:animScale>
                                    <p:animScale>
                                      <p:cBhvr>
                                        <p:cTn id="53" dur="26">
                                          <p:stCondLst>
                                            <p:cond delay="1808"/>
                                          </p:stCondLst>
                                        </p:cTn>
                                        <p:tgtEl>
                                          <p:spTgt spid="3">
                                            <p:txEl>
                                              <p:pRg st="4" end="4"/>
                                            </p:txEl>
                                          </p:spTgt>
                                        </p:tgtEl>
                                      </p:cBhvr>
                                      <p:to x="100000" y="95000"/>
                                    </p:animScale>
                                    <p:animScale>
                                      <p:cBhvr>
                                        <p:cTn id="54" dur="166" decel="50000">
                                          <p:stCondLst>
                                            <p:cond delay="1834"/>
                                          </p:stCondLst>
                                        </p:cTn>
                                        <p:tgtEl>
                                          <p:spTgt spid="3">
                                            <p:txEl>
                                              <p:pRg st="4" end="4"/>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wipe(down)">
                                      <p:cBhvr>
                                        <p:cTn id="57" dur="580">
                                          <p:stCondLst>
                                            <p:cond delay="0"/>
                                          </p:stCondLst>
                                        </p:cTn>
                                        <p:tgtEl>
                                          <p:spTgt spid="3">
                                            <p:txEl>
                                              <p:pRg st="5" end="5"/>
                                            </p:txEl>
                                          </p:spTgt>
                                        </p:tgtEl>
                                      </p:cBhvr>
                                    </p:animEffect>
                                    <p:anim calcmode="lin" valueType="num">
                                      <p:cBhvr>
                                        <p:cTn id="5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5" end="5"/>
                                            </p:txEl>
                                          </p:spTgt>
                                        </p:tgtEl>
                                      </p:cBhvr>
                                      <p:to x="100000" y="60000"/>
                                    </p:animScale>
                                    <p:animScale>
                                      <p:cBhvr>
                                        <p:cTn id="64" dur="166" decel="50000">
                                          <p:stCondLst>
                                            <p:cond delay="676"/>
                                          </p:stCondLst>
                                        </p:cTn>
                                        <p:tgtEl>
                                          <p:spTgt spid="3">
                                            <p:txEl>
                                              <p:pRg st="5" end="5"/>
                                            </p:txEl>
                                          </p:spTgt>
                                        </p:tgtEl>
                                      </p:cBhvr>
                                      <p:to x="100000" y="100000"/>
                                    </p:animScale>
                                    <p:animScale>
                                      <p:cBhvr>
                                        <p:cTn id="65" dur="26">
                                          <p:stCondLst>
                                            <p:cond delay="1312"/>
                                          </p:stCondLst>
                                        </p:cTn>
                                        <p:tgtEl>
                                          <p:spTgt spid="3">
                                            <p:txEl>
                                              <p:pRg st="5" end="5"/>
                                            </p:txEl>
                                          </p:spTgt>
                                        </p:tgtEl>
                                      </p:cBhvr>
                                      <p:to x="100000" y="80000"/>
                                    </p:animScale>
                                    <p:animScale>
                                      <p:cBhvr>
                                        <p:cTn id="66" dur="166" decel="50000">
                                          <p:stCondLst>
                                            <p:cond delay="1338"/>
                                          </p:stCondLst>
                                        </p:cTn>
                                        <p:tgtEl>
                                          <p:spTgt spid="3">
                                            <p:txEl>
                                              <p:pRg st="5" end="5"/>
                                            </p:txEl>
                                          </p:spTgt>
                                        </p:tgtEl>
                                      </p:cBhvr>
                                      <p:to x="100000" y="100000"/>
                                    </p:animScale>
                                    <p:animScale>
                                      <p:cBhvr>
                                        <p:cTn id="67" dur="26">
                                          <p:stCondLst>
                                            <p:cond delay="1642"/>
                                          </p:stCondLst>
                                        </p:cTn>
                                        <p:tgtEl>
                                          <p:spTgt spid="3">
                                            <p:txEl>
                                              <p:pRg st="5" end="5"/>
                                            </p:txEl>
                                          </p:spTgt>
                                        </p:tgtEl>
                                      </p:cBhvr>
                                      <p:to x="100000" y="90000"/>
                                    </p:animScale>
                                    <p:animScale>
                                      <p:cBhvr>
                                        <p:cTn id="68" dur="166" decel="50000">
                                          <p:stCondLst>
                                            <p:cond delay="1668"/>
                                          </p:stCondLst>
                                        </p:cTn>
                                        <p:tgtEl>
                                          <p:spTgt spid="3">
                                            <p:txEl>
                                              <p:pRg st="5" end="5"/>
                                            </p:txEl>
                                          </p:spTgt>
                                        </p:tgtEl>
                                      </p:cBhvr>
                                      <p:to x="100000" y="100000"/>
                                    </p:animScale>
                                    <p:animScale>
                                      <p:cBhvr>
                                        <p:cTn id="69" dur="26">
                                          <p:stCondLst>
                                            <p:cond delay="1808"/>
                                          </p:stCondLst>
                                        </p:cTn>
                                        <p:tgtEl>
                                          <p:spTgt spid="3">
                                            <p:txEl>
                                              <p:pRg st="5" end="5"/>
                                            </p:txEl>
                                          </p:spTgt>
                                        </p:tgtEl>
                                      </p:cBhvr>
                                      <p:to x="100000" y="95000"/>
                                    </p:animScale>
                                    <p:animScale>
                                      <p:cBhvr>
                                        <p:cTn id="7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p:txBody>
          <a:bodyPr/>
          <a:lstStyle/>
          <a:p>
            <a:r>
              <a:rPr lang="en-GB" b="1" dirty="0"/>
              <a:t>A piper’s farewell to his pipe - cons</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646111" y="1658737"/>
            <a:ext cx="9603275" cy="3964850"/>
          </a:xfrm>
        </p:spPr>
        <p:txBody>
          <a:bodyPr>
            <a:normAutofit fontScale="92500" lnSpcReduction="20000"/>
          </a:bodyPr>
          <a:lstStyle/>
          <a:p>
            <a:r>
              <a:rPr lang="en-GB" b="1" dirty="0"/>
              <a:t>Uninventive variations, this could be explored more</a:t>
            </a:r>
          </a:p>
          <a:p>
            <a:r>
              <a:rPr lang="en-GB" b="1" dirty="0"/>
              <a:t>Takes the simplest of structures – rounded</a:t>
            </a:r>
          </a:p>
          <a:p>
            <a:r>
              <a:rPr lang="en-GB" b="1" dirty="0"/>
              <a:t>Quasi-rounded form because the last bar in line 2 doesn’t match the last bar in lines 1+3</a:t>
            </a:r>
          </a:p>
          <a:p>
            <a:r>
              <a:rPr lang="en-GB" b="1" dirty="0"/>
              <a:t>Feels a little too hybrid of </a:t>
            </a:r>
            <a:r>
              <a:rPr lang="en-GB" b="1" i="1" dirty="0"/>
              <a:t>Lament for MacLeod of MacLeod</a:t>
            </a:r>
            <a:r>
              <a:rPr lang="en-GB" b="1" dirty="0"/>
              <a:t>, </a:t>
            </a:r>
            <a:r>
              <a:rPr lang="en-GB" b="1" i="1" dirty="0"/>
              <a:t>Lament for </a:t>
            </a:r>
            <a:r>
              <a:rPr lang="en-GB" b="1" i="1" dirty="0" err="1"/>
              <a:t>MacSwan</a:t>
            </a:r>
            <a:r>
              <a:rPr lang="en-GB" b="1" i="1" dirty="0"/>
              <a:t> of </a:t>
            </a:r>
            <a:r>
              <a:rPr lang="en-GB" b="1" i="1" dirty="0" err="1"/>
              <a:t>Roaig</a:t>
            </a:r>
            <a:r>
              <a:rPr lang="en-GB" b="1" i="1" dirty="0"/>
              <a:t> </a:t>
            </a:r>
            <a:r>
              <a:rPr lang="en-GB" b="1" dirty="0"/>
              <a:t>and </a:t>
            </a:r>
            <a:r>
              <a:rPr lang="en-GB" b="1" i="1" dirty="0"/>
              <a:t>MacDougall’s Gathering</a:t>
            </a:r>
          </a:p>
          <a:p>
            <a:r>
              <a:rPr lang="en-GB" b="1" dirty="0"/>
              <a:t>Full of “usual suspects” of piobaireachd movements which has been explored in tunes like </a:t>
            </a:r>
            <a:r>
              <a:rPr lang="en-GB" b="1" i="1" dirty="0"/>
              <a:t>The Big Nameless </a:t>
            </a:r>
            <a:r>
              <a:rPr lang="en-GB" b="1" dirty="0"/>
              <a:t>or</a:t>
            </a:r>
            <a:r>
              <a:rPr lang="en-GB" b="1" i="1" dirty="0"/>
              <a:t> Ronald MacDonald of </a:t>
            </a:r>
            <a:r>
              <a:rPr lang="en-GB" b="1" i="1" dirty="0" err="1"/>
              <a:t>Morar’s</a:t>
            </a:r>
            <a:r>
              <a:rPr lang="en-GB" b="1" i="1" dirty="0"/>
              <a:t> Lament</a:t>
            </a:r>
            <a:endParaRPr lang="en-GB" b="1" dirty="0"/>
          </a:p>
          <a:p>
            <a:r>
              <a:rPr lang="en-GB" b="1" dirty="0"/>
              <a:t>There doesn’t seem to be an identifiable “hook” which defines this piece. Think about how </a:t>
            </a:r>
            <a:r>
              <a:rPr lang="en-GB" b="1" i="1" dirty="0" err="1"/>
              <a:t>MacCrimmon’s</a:t>
            </a:r>
            <a:r>
              <a:rPr lang="en-GB" b="1" i="1" dirty="0"/>
              <a:t> Sweetheart</a:t>
            </a:r>
            <a:r>
              <a:rPr lang="en-GB" b="1" dirty="0"/>
              <a:t> is instantly identifiable</a:t>
            </a:r>
          </a:p>
          <a:p>
            <a:r>
              <a:rPr lang="en-GB" b="1" dirty="0"/>
              <a:t>There feels like there are extra pulses that are a little random</a:t>
            </a:r>
          </a:p>
          <a:p>
            <a:endParaRPr lang="en-GB" b="1" dirty="0"/>
          </a:p>
        </p:txBody>
      </p:sp>
      <p:pic>
        <p:nvPicPr>
          <p:cNvPr id="4" name="Picture 3">
            <a:extLst>
              <a:ext uri="{FF2B5EF4-FFF2-40B4-BE49-F238E27FC236}">
                <a16:creationId xmlns:a16="http://schemas.microsoft.com/office/drawing/2014/main" id="{03151405-C00A-B4FA-7DED-E0E46B5CD876}"/>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14133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barn(inVertical)">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a:xfrm>
            <a:off x="1451578" y="279901"/>
            <a:ext cx="9603275" cy="1049235"/>
          </a:xfrm>
        </p:spPr>
        <p:txBody>
          <a:bodyPr/>
          <a:lstStyle/>
          <a:p>
            <a:r>
              <a:rPr lang="en-GB" b="1" dirty="0"/>
              <a:t>How could this piece be improved?</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1451578" y="987973"/>
            <a:ext cx="9603275" cy="5794310"/>
          </a:xfrm>
        </p:spPr>
        <p:txBody>
          <a:bodyPr>
            <a:noAutofit/>
          </a:bodyPr>
          <a:lstStyle/>
          <a:p>
            <a:r>
              <a:rPr lang="en-GB" sz="1400" b="1" dirty="0"/>
              <a:t>Ground:</a:t>
            </a:r>
          </a:p>
          <a:p>
            <a:r>
              <a:rPr lang="en-GB" sz="1400" b="1" dirty="0"/>
              <a:t>Final phrase, feels like an extra pulse </a:t>
            </a:r>
          </a:p>
          <a:p>
            <a:endParaRPr lang="en-GB" sz="1400" b="1" dirty="0"/>
          </a:p>
          <a:p>
            <a:endParaRPr lang="en-GB" sz="1400" b="1" dirty="0"/>
          </a:p>
          <a:p>
            <a:endParaRPr lang="en-GB" sz="1400" b="1" dirty="0"/>
          </a:p>
          <a:p>
            <a:pPr marL="0" indent="0">
              <a:buNone/>
            </a:pPr>
            <a:endParaRPr lang="en-GB" sz="1400" b="1" dirty="0"/>
          </a:p>
          <a:p>
            <a:r>
              <a:rPr lang="en-GB" sz="1400" b="1" dirty="0"/>
              <a:t>Perhaps it would be better not to resolve the phrase: Stay on the Low G. This tension between low G and drone gives discomfort which further exemplifies the “feelings of a piper who is no longer able to play”.</a:t>
            </a:r>
          </a:p>
          <a:p>
            <a:endParaRPr lang="en-GB" sz="1400" b="1" dirty="0"/>
          </a:p>
          <a:p>
            <a:endParaRPr lang="en-GB" sz="1400" b="1" dirty="0"/>
          </a:p>
          <a:p>
            <a:endParaRPr lang="en-GB" sz="1400" b="1" dirty="0"/>
          </a:p>
          <a:p>
            <a:r>
              <a:rPr lang="en-GB" sz="1400" b="1" dirty="0"/>
              <a:t>Alternatively you could do this:</a:t>
            </a:r>
          </a:p>
          <a:p>
            <a:endParaRPr lang="en-GB" sz="1400" b="1" dirty="0"/>
          </a:p>
          <a:p>
            <a:endParaRPr lang="en-GB" sz="1400" b="1" dirty="0"/>
          </a:p>
          <a:p>
            <a:endParaRPr lang="en-GB" sz="1400" b="1" dirty="0"/>
          </a:p>
          <a:p>
            <a:r>
              <a:rPr lang="en-GB" sz="1400" b="1" dirty="0"/>
              <a:t>But that could be too similar to </a:t>
            </a:r>
            <a:r>
              <a:rPr lang="en-GB" sz="1400" b="1" i="1" dirty="0"/>
              <a:t>Isabel MacKay</a:t>
            </a:r>
          </a:p>
          <a:p>
            <a:endParaRPr lang="en-GB" sz="1400" b="1" dirty="0"/>
          </a:p>
          <a:p>
            <a:endParaRPr lang="en-GB" sz="1400" b="1" dirty="0"/>
          </a:p>
          <a:p>
            <a:endParaRPr lang="en-GB" sz="1400" b="1" dirty="0"/>
          </a:p>
          <a:p>
            <a:endParaRPr lang="en-GB" sz="1400" b="1" dirty="0"/>
          </a:p>
          <a:p>
            <a:endParaRPr lang="en-GB" sz="1400" b="1" dirty="0"/>
          </a:p>
        </p:txBody>
      </p:sp>
      <p:pic>
        <p:nvPicPr>
          <p:cNvPr id="5" name="Picture 4">
            <a:extLst>
              <a:ext uri="{FF2B5EF4-FFF2-40B4-BE49-F238E27FC236}">
                <a16:creationId xmlns:a16="http://schemas.microsoft.com/office/drawing/2014/main" id="{8FA3E6F5-5294-87D9-61D6-5175F9F6B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676" y="1717031"/>
            <a:ext cx="9519177" cy="1061737"/>
          </a:xfrm>
          <a:prstGeom prst="rect">
            <a:avLst/>
          </a:prstGeom>
        </p:spPr>
      </p:pic>
      <p:pic>
        <p:nvPicPr>
          <p:cNvPr id="7" name="Picture 6">
            <a:extLst>
              <a:ext uri="{FF2B5EF4-FFF2-40B4-BE49-F238E27FC236}">
                <a16:creationId xmlns:a16="http://schemas.microsoft.com/office/drawing/2014/main" id="{51063A8A-BE85-AD40-6CC3-6C6F2A89E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676" y="3548365"/>
            <a:ext cx="9519177" cy="925274"/>
          </a:xfrm>
          <a:prstGeom prst="rect">
            <a:avLst/>
          </a:prstGeom>
        </p:spPr>
      </p:pic>
      <p:pic>
        <p:nvPicPr>
          <p:cNvPr id="9" name="Picture 8">
            <a:extLst>
              <a:ext uri="{FF2B5EF4-FFF2-40B4-BE49-F238E27FC236}">
                <a16:creationId xmlns:a16="http://schemas.microsoft.com/office/drawing/2014/main" id="{63BC8A79-7659-E946-0914-0FD451590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5676" y="5074736"/>
            <a:ext cx="9519177" cy="925275"/>
          </a:xfrm>
          <a:prstGeom prst="rect">
            <a:avLst/>
          </a:prstGeom>
        </p:spPr>
      </p:pic>
      <p:pic>
        <p:nvPicPr>
          <p:cNvPr id="4" name="Picture 3">
            <a:extLst>
              <a:ext uri="{FF2B5EF4-FFF2-40B4-BE49-F238E27FC236}">
                <a16:creationId xmlns:a16="http://schemas.microsoft.com/office/drawing/2014/main" id="{2A94DDF7-03B3-CA25-F498-003A898C372A}"/>
              </a:ext>
            </a:extLst>
          </p:cNvPr>
          <p:cNvPicPr>
            <a:picLocks noChangeAspect="1"/>
          </p:cNvPicPr>
          <p:nvPr/>
        </p:nvPicPr>
        <p:blipFill>
          <a:blip r:embed="rId5">
            <a:alphaModFix amt="5000"/>
          </a:blip>
          <a:stretch>
            <a:fillRect/>
          </a:stretch>
        </p:blipFill>
        <p:spPr>
          <a:xfrm>
            <a:off x="3213100" y="533400"/>
            <a:ext cx="5765800" cy="5791200"/>
          </a:xfrm>
          <a:prstGeom prst="rect">
            <a:avLst/>
          </a:prstGeom>
        </p:spPr>
      </p:pic>
    </p:spTree>
    <p:extLst>
      <p:ext uri="{BB962C8B-B14F-4D97-AF65-F5344CB8AC3E}">
        <p14:creationId xmlns:p14="http://schemas.microsoft.com/office/powerpoint/2010/main" val="315203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heel(1)">
                                      <p:cBhvr>
                                        <p:cTn id="26" dur="20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circle(in)">
                                      <p:cBhvr>
                                        <p:cTn id="36" dur="20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3">
                                            <p:txEl>
                                              <p:pRg st="14" end="14"/>
                                            </p:txEl>
                                          </p:spTgt>
                                        </p:tgtEl>
                                        <p:attrNameLst>
                                          <p:attrName>style.visibility</p:attrName>
                                        </p:attrNameLst>
                                      </p:cBhvr>
                                      <p:to>
                                        <p:strVal val="visible"/>
                                      </p:to>
                                    </p:set>
                                    <p:animEffect transition="in" filter="wheel(1)">
                                      <p:cBhvr>
                                        <p:cTn id="46"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a:xfrm>
            <a:off x="1451578" y="279901"/>
            <a:ext cx="9603275" cy="1049235"/>
          </a:xfrm>
        </p:spPr>
        <p:txBody>
          <a:bodyPr/>
          <a:lstStyle/>
          <a:p>
            <a:r>
              <a:rPr lang="en-GB" b="1" dirty="0"/>
              <a:t>How could this piece be improved?</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1451577" y="1329136"/>
            <a:ext cx="9603275" cy="5794310"/>
          </a:xfrm>
        </p:spPr>
        <p:txBody>
          <a:bodyPr>
            <a:noAutofit/>
          </a:bodyPr>
          <a:lstStyle/>
          <a:p>
            <a:r>
              <a:rPr lang="en-GB" sz="2400" b="1" dirty="0"/>
              <a:t>This final phrase should also be consistent in each line, it changes in line 2</a:t>
            </a:r>
          </a:p>
          <a:p>
            <a:endParaRPr lang="en-GB" sz="2400" b="1" dirty="0"/>
          </a:p>
          <a:p>
            <a:endParaRPr lang="en-GB" sz="2400" b="1" dirty="0"/>
          </a:p>
          <a:p>
            <a:endParaRPr lang="en-GB" sz="2400" b="1" dirty="0"/>
          </a:p>
          <a:p>
            <a:r>
              <a:rPr lang="en-GB" sz="2400" b="1" dirty="0"/>
              <a:t>Immediately you lose the sense of unison AND symmetry by introducing a new melodic line</a:t>
            </a:r>
          </a:p>
          <a:p>
            <a:endParaRPr lang="en-GB" sz="1400" b="1" dirty="0"/>
          </a:p>
        </p:txBody>
      </p:sp>
      <p:pic>
        <p:nvPicPr>
          <p:cNvPr id="5" name="Picture 4">
            <a:extLst>
              <a:ext uri="{FF2B5EF4-FFF2-40B4-BE49-F238E27FC236}">
                <a16:creationId xmlns:a16="http://schemas.microsoft.com/office/drawing/2014/main" id="{2BDD748E-26A1-59A5-4C26-4B0082B86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76" y="2265913"/>
            <a:ext cx="9519177" cy="1061737"/>
          </a:xfrm>
          <a:prstGeom prst="rect">
            <a:avLst/>
          </a:prstGeom>
        </p:spPr>
      </p:pic>
      <p:pic>
        <p:nvPicPr>
          <p:cNvPr id="4" name="Picture 3">
            <a:extLst>
              <a:ext uri="{FF2B5EF4-FFF2-40B4-BE49-F238E27FC236}">
                <a16:creationId xmlns:a16="http://schemas.microsoft.com/office/drawing/2014/main" id="{B73FA3E3-EAFC-6378-C021-7A1FFAF7EBFA}"/>
              </a:ext>
            </a:extLst>
          </p:cNvPr>
          <p:cNvPicPr>
            <a:picLocks noChangeAspect="1"/>
          </p:cNvPicPr>
          <p:nvPr/>
        </p:nvPicPr>
        <p:blipFill>
          <a:blip r:embed="rId3">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423593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a:xfrm>
            <a:off x="1451578" y="279901"/>
            <a:ext cx="9603275" cy="1049235"/>
          </a:xfrm>
        </p:spPr>
        <p:txBody>
          <a:bodyPr/>
          <a:lstStyle/>
          <a:p>
            <a:r>
              <a:rPr lang="en-GB" b="1" dirty="0"/>
              <a:t>How could this piece be improved?</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1451578" y="1329136"/>
            <a:ext cx="9603275" cy="5794310"/>
          </a:xfrm>
        </p:spPr>
        <p:txBody>
          <a:bodyPr>
            <a:noAutofit/>
          </a:bodyPr>
          <a:lstStyle/>
          <a:p>
            <a:r>
              <a:rPr lang="en-GB" sz="1400" b="1" dirty="0"/>
              <a:t>Variations:</a:t>
            </a:r>
          </a:p>
          <a:p>
            <a:r>
              <a:rPr lang="en-GB" sz="1400" b="1" dirty="0"/>
              <a:t>It follows a simple </a:t>
            </a:r>
            <a:r>
              <a:rPr lang="en-GB" sz="1400" b="1" dirty="0" err="1"/>
              <a:t>Dithis</a:t>
            </a:r>
            <a:r>
              <a:rPr lang="en-GB" sz="1400" b="1" dirty="0"/>
              <a:t>, </a:t>
            </a:r>
            <a:r>
              <a:rPr lang="en-GB" sz="1400" b="1" dirty="0" err="1"/>
              <a:t>Taorluath</a:t>
            </a:r>
            <a:r>
              <a:rPr lang="en-GB" sz="1400" b="1" dirty="0"/>
              <a:t>, Cruanluath singling and doubling. </a:t>
            </a:r>
          </a:p>
          <a:p>
            <a:r>
              <a:rPr lang="en-GB" sz="1400" b="1" dirty="0"/>
              <a:t>This has been done to death: </a:t>
            </a:r>
            <a:r>
              <a:rPr lang="en-GB" sz="1400" b="1" i="1" dirty="0"/>
              <a:t>Lament for Colin Roy </a:t>
            </a:r>
            <a:r>
              <a:rPr lang="en-GB" sz="1400" b="1" i="1" dirty="0" err="1"/>
              <a:t>MacKenzie</a:t>
            </a:r>
            <a:r>
              <a:rPr lang="en-GB" sz="1400" b="1" i="1" dirty="0"/>
              <a:t>, The Kiss of the King’s Hand etc</a:t>
            </a:r>
          </a:p>
          <a:p>
            <a:r>
              <a:rPr lang="en-GB" sz="1400" b="1" dirty="0"/>
              <a:t>Take us on a journey following the theme notes</a:t>
            </a:r>
          </a:p>
          <a:p>
            <a:endParaRPr lang="en-GB" sz="1400" b="1" dirty="0"/>
          </a:p>
          <a:p>
            <a:endParaRPr lang="en-GB" sz="1400" b="1" dirty="0"/>
          </a:p>
          <a:p>
            <a:endParaRPr lang="en-GB" sz="1400" b="1" dirty="0"/>
          </a:p>
          <a:p>
            <a:endParaRPr lang="en-GB" sz="1400" b="1" dirty="0"/>
          </a:p>
          <a:p>
            <a:endParaRPr lang="en-GB" sz="1400" b="1" dirty="0"/>
          </a:p>
          <a:p>
            <a:r>
              <a:rPr lang="en-GB" sz="1400" b="1" dirty="0"/>
              <a:t>Then, develop</a:t>
            </a:r>
          </a:p>
        </p:txBody>
      </p:sp>
      <p:pic>
        <p:nvPicPr>
          <p:cNvPr id="5" name="Picture 4">
            <a:extLst>
              <a:ext uri="{FF2B5EF4-FFF2-40B4-BE49-F238E27FC236}">
                <a16:creationId xmlns:a16="http://schemas.microsoft.com/office/drawing/2014/main" id="{C95C53BD-380F-A751-1AF9-397DE7756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626" y="2769022"/>
            <a:ext cx="9519177" cy="1319956"/>
          </a:xfrm>
          <a:prstGeom prst="rect">
            <a:avLst/>
          </a:prstGeom>
        </p:spPr>
      </p:pic>
      <p:pic>
        <p:nvPicPr>
          <p:cNvPr id="7" name="Picture 6">
            <a:extLst>
              <a:ext uri="{FF2B5EF4-FFF2-40B4-BE49-F238E27FC236}">
                <a16:creationId xmlns:a16="http://schemas.microsoft.com/office/drawing/2014/main" id="{12256A61-5F48-4746-293A-0D70B4350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002" y="4885485"/>
            <a:ext cx="9580424" cy="795508"/>
          </a:xfrm>
          <a:prstGeom prst="rect">
            <a:avLst/>
          </a:prstGeom>
        </p:spPr>
      </p:pic>
      <p:pic>
        <p:nvPicPr>
          <p:cNvPr id="4" name="Picture 3">
            <a:extLst>
              <a:ext uri="{FF2B5EF4-FFF2-40B4-BE49-F238E27FC236}">
                <a16:creationId xmlns:a16="http://schemas.microsoft.com/office/drawing/2014/main" id="{68A0CD34-D5C4-F5FF-E39C-3197091EEF2D}"/>
              </a:ext>
            </a:extLst>
          </p:cNvPr>
          <p:cNvPicPr>
            <a:picLocks noChangeAspect="1"/>
          </p:cNvPicPr>
          <p:nvPr/>
        </p:nvPicPr>
        <p:blipFill>
          <a:blip r:embed="rId4">
            <a:alphaModFix amt="5000"/>
          </a:blip>
          <a:stretch>
            <a:fillRect/>
          </a:stretch>
        </p:blipFill>
        <p:spPr>
          <a:xfrm>
            <a:off x="3213100" y="279901"/>
            <a:ext cx="5765800" cy="5791200"/>
          </a:xfrm>
          <a:prstGeom prst="rect">
            <a:avLst/>
          </a:prstGeom>
        </p:spPr>
      </p:pic>
    </p:spTree>
    <p:extLst>
      <p:ext uri="{BB962C8B-B14F-4D97-AF65-F5344CB8AC3E}">
        <p14:creationId xmlns:p14="http://schemas.microsoft.com/office/powerpoint/2010/main" val="313891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arn(inVertical)">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a:xfrm>
            <a:off x="1451577" y="149289"/>
            <a:ext cx="9603275" cy="1049235"/>
          </a:xfrm>
        </p:spPr>
        <p:txBody>
          <a:bodyPr/>
          <a:lstStyle/>
          <a:p>
            <a:r>
              <a:rPr lang="en-GB" b="1" dirty="0"/>
              <a:t>How could this piece be improved?</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1451578" y="914401"/>
            <a:ext cx="9603275" cy="5794310"/>
          </a:xfrm>
        </p:spPr>
        <p:txBody>
          <a:bodyPr>
            <a:noAutofit/>
          </a:bodyPr>
          <a:lstStyle/>
          <a:p>
            <a:r>
              <a:rPr lang="en-GB" sz="1400" b="1" dirty="0"/>
              <a:t>Variations:</a:t>
            </a:r>
          </a:p>
          <a:p>
            <a:r>
              <a:rPr lang="en-GB" sz="1400" b="1" dirty="0"/>
              <a:t>Take us on a journey following the theme notes</a:t>
            </a:r>
          </a:p>
          <a:p>
            <a:r>
              <a:rPr lang="en-GB" sz="1400" b="1" dirty="0"/>
              <a:t>Why not pass it through 6/8?</a:t>
            </a:r>
          </a:p>
        </p:txBody>
      </p:sp>
      <p:pic>
        <p:nvPicPr>
          <p:cNvPr id="5" name="Picture 4">
            <a:extLst>
              <a:ext uri="{FF2B5EF4-FFF2-40B4-BE49-F238E27FC236}">
                <a16:creationId xmlns:a16="http://schemas.microsoft.com/office/drawing/2014/main" id="{4BBC634F-8D4F-31FC-D063-C467F48B5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5788" y="2171297"/>
            <a:ext cx="9580424" cy="873305"/>
          </a:xfrm>
          <a:prstGeom prst="rect">
            <a:avLst/>
          </a:prstGeom>
        </p:spPr>
      </p:pic>
      <p:pic>
        <p:nvPicPr>
          <p:cNvPr id="7" name="Picture 6">
            <a:extLst>
              <a:ext uri="{FF2B5EF4-FFF2-40B4-BE49-F238E27FC236}">
                <a16:creationId xmlns:a16="http://schemas.microsoft.com/office/drawing/2014/main" id="{25F827E3-B422-F40C-58DA-9438ACCFCB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5788" y="3253890"/>
            <a:ext cx="9580424" cy="850424"/>
          </a:xfrm>
          <a:prstGeom prst="rect">
            <a:avLst/>
          </a:prstGeom>
        </p:spPr>
      </p:pic>
      <p:pic>
        <p:nvPicPr>
          <p:cNvPr id="9" name="Picture 8">
            <a:extLst>
              <a:ext uri="{FF2B5EF4-FFF2-40B4-BE49-F238E27FC236}">
                <a16:creationId xmlns:a16="http://schemas.microsoft.com/office/drawing/2014/main" id="{EBDACC2B-A976-EE98-FDE1-3F3077480B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5788" y="4441266"/>
            <a:ext cx="9580424" cy="850424"/>
          </a:xfrm>
          <a:prstGeom prst="rect">
            <a:avLst/>
          </a:prstGeom>
        </p:spPr>
      </p:pic>
      <p:pic>
        <p:nvPicPr>
          <p:cNvPr id="4" name="Picture 3">
            <a:extLst>
              <a:ext uri="{FF2B5EF4-FFF2-40B4-BE49-F238E27FC236}">
                <a16:creationId xmlns:a16="http://schemas.microsoft.com/office/drawing/2014/main" id="{B934D0D2-5C28-2D38-56F8-A6345BB56C54}"/>
              </a:ext>
            </a:extLst>
          </p:cNvPr>
          <p:cNvPicPr>
            <a:picLocks noChangeAspect="1"/>
          </p:cNvPicPr>
          <p:nvPr/>
        </p:nvPicPr>
        <p:blipFill>
          <a:blip r:embed="rId5">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22395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p:txBody>
          <a:bodyPr/>
          <a:lstStyle/>
          <a:p>
            <a:r>
              <a:rPr lang="en-GB" b="1" dirty="0"/>
              <a:t>Why new compositions are poor – in a nutshell</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855231" y="2082354"/>
            <a:ext cx="9603275" cy="4226448"/>
          </a:xfrm>
        </p:spPr>
        <p:txBody>
          <a:bodyPr>
            <a:normAutofit fontScale="85000" lnSpcReduction="10000"/>
          </a:bodyPr>
          <a:lstStyle/>
          <a:p>
            <a:r>
              <a:rPr lang="en-GB" b="1" dirty="0"/>
              <a:t>They sound too similar to other tunes or a hybrid of several tunes e.g. </a:t>
            </a:r>
            <a:r>
              <a:rPr lang="en-GB" b="1" i="1" dirty="0"/>
              <a:t>Salute to Ronald Alexander MacDonald</a:t>
            </a:r>
            <a:endParaRPr lang="en-GB" b="1" dirty="0"/>
          </a:p>
          <a:p>
            <a:r>
              <a:rPr lang="en-GB" b="1" dirty="0"/>
              <a:t>They are very “slow air” like and are often too lyrical e.g. </a:t>
            </a:r>
            <a:r>
              <a:rPr lang="en-GB" b="1" i="1" dirty="0"/>
              <a:t>Lament for Sir Tommy Macpherson</a:t>
            </a:r>
          </a:p>
          <a:p>
            <a:r>
              <a:rPr lang="en-GB" b="1" dirty="0"/>
              <a:t>Follow theme notes too rigidly e.g. </a:t>
            </a:r>
            <a:r>
              <a:rPr lang="en-GB" b="1" i="1" dirty="0"/>
              <a:t>Farewell to the </a:t>
            </a:r>
            <a:r>
              <a:rPr lang="en-GB" b="1" i="1" dirty="0" err="1"/>
              <a:t>Reedmaker</a:t>
            </a:r>
            <a:endParaRPr lang="en-GB" b="1" i="1" dirty="0"/>
          </a:p>
          <a:p>
            <a:r>
              <a:rPr lang="en-GB" b="1" dirty="0"/>
              <a:t>Big </a:t>
            </a:r>
            <a:r>
              <a:rPr lang="en-GB" b="1" dirty="0" err="1"/>
              <a:t>big</a:t>
            </a:r>
            <a:r>
              <a:rPr lang="en-GB" b="1" dirty="0"/>
              <a:t> memory tests e.g. </a:t>
            </a:r>
            <a:r>
              <a:rPr lang="en-GB" b="1" i="1" dirty="0"/>
              <a:t>Salute to the Isle of Iona</a:t>
            </a:r>
          </a:p>
          <a:p>
            <a:r>
              <a:rPr lang="en-GB" b="1" dirty="0"/>
              <a:t>They follow only the simplest of structures (rounded form) and don’t explore more complex structures – very few take the well-woven structure</a:t>
            </a:r>
          </a:p>
          <a:p>
            <a:r>
              <a:rPr lang="en-GB" b="1" dirty="0"/>
              <a:t>Lack originality in variations e.g. ground – </a:t>
            </a:r>
            <a:r>
              <a:rPr lang="en-GB" b="1" dirty="0" err="1"/>
              <a:t>dithis</a:t>
            </a:r>
            <a:r>
              <a:rPr lang="en-GB" b="1" dirty="0"/>
              <a:t> – </a:t>
            </a:r>
            <a:r>
              <a:rPr lang="en-GB" b="1" dirty="0" err="1"/>
              <a:t>taor</a:t>
            </a:r>
            <a:r>
              <a:rPr lang="en-GB" b="1" dirty="0"/>
              <a:t> – </a:t>
            </a:r>
            <a:r>
              <a:rPr lang="en-GB" b="1" dirty="0" err="1"/>
              <a:t>cruan</a:t>
            </a:r>
            <a:r>
              <a:rPr lang="en-GB" b="1" dirty="0"/>
              <a:t> e.g. </a:t>
            </a:r>
            <a:r>
              <a:rPr lang="en-GB" b="1" i="1" dirty="0"/>
              <a:t>The Garden of Roses</a:t>
            </a:r>
          </a:p>
          <a:p>
            <a:r>
              <a:rPr lang="en-GB" b="1" dirty="0"/>
              <a:t>Do not have a desirable “hook” that give it its USP e.g. </a:t>
            </a:r>
            <a:r>
              <a:rPr lang="en-GB" b="1" i="1" dirty="0"/>
              <a:t>The Earl of Seaforth’s Salute</a:t>
            </a:r>
            <a:endParaRPr lang="en-GB" b="1" dirty="0"/>
          </a:p>
          <a:p>
            <a:r>
              <a:rPr lang="en-GB" b="1" dirty="0"/>
              <a:t>Rarely have satisfactory tensions and releases e.g. </a:t>
            </a:r>
            <a:r>
              <a:rPr lang="en-GB" b="1" i="1" dirty="0"/>
              <a:t>Roderick MacLeod’s Lament</a:t>
            </a:r>
          </a:p>
          <a:p>
            <a:r>
              <a:rPr lang="en-GB" b="1" dirty="0"/>
              <a:t>For me, the main missing element is the lack of harmonic symmetry</a:t>
            </a:r>
          </a:p>
        </p:txBody>
      </p:sp>
      <p:pic>
        <p:nvPicPr>
          <p:cNvPr id="4" name="Picture 3">
            <a:extLst>
              <a:ext uri="{FF2B5EF4-FFF2-40B4-BE49-F238E27FC236}">
                <a16:creationId xmlns:a16="http://schemas.microsoft.com/office/drawing/2014/main" id="{69AB3330-48ED-D9C3-348D-BD2B358F9B1A}"/>
              </a:ext>
            </a:extLst>
          </p:cNvPr>
          <p:cNvPicPr>
            <a:picLocks noChangeAspect="1"/>
          </p:cNvPicPr>
          <p:nvPr/>
        </p:nvPicPr>
        <p:blipFill>
          <a:blip r:embed="rId2">
            <a:alphaModFix amt="5000"/>
          </a:blip>
          <a:stretch>
            <a:fillRect/>
          </a:stretch>
        </p:blipFill>
        <p:spPr>
          <a:xfrm>
            <a:off x="3213100" y="452718"/>
            <a:ext cx="5765800" cy="5791200"/>
          </a:xfrm>
          <a:prstGeom prst="rect">
            <a:avLst/>
          </a:prstGeom>
        </p:spPr>
      </p:pic>
    </p:spTree>
    <p:extLst>
      <p:ext uri="{BB962C8B-B14F-4D97-AF65-F5344CB8AC3E}">
        <p14:creationId xmlns:p14="http://schemas.microsoft.com/office/powerpoint/2010/main" val="98393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par>
                                <p:cTn id="35" presetID="2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p:txBody>
          <a:bodyPr/>
          <a:lstStyle/>
          <a:p>
            <a:r>
              <a:rPr lang="en-GB" b="1" dirty="0"/>
              <a:t>Why new compositions are poor – a more in-depth reason..</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737770" y="2143723"/>
            <a:ext cx="9603275" cy="4019089"/>
          </a:xfrm>
        </p:spPr>
        <p:txBody>
          <a:bodyPr>
            <a:normAutofit fontScale="92500" lnSpcReduction="10000"/>
          </a:bodyPr>
          <a:lstStyle/>
          <a:p>
            <a:r>
              <a:rPr lang="en-GB" b="1" dirty="0"/>
              <a:t>We’re too used to composing by arithmetic standard notation</a:t>
            </a:r>
          </a:p>
          <a:p>
            <a:r>
              <a:rPr lang="en-GB" b="1" dirty="0"/>
              <a:t>For example:</a:t>
            </a:r>
          </a:p>
          <a:p>
            <a:r>
              <a:rPr lang="en-GB" b="1" dirty="0"/>
              <a:t>Something sounds good but we’ve not used the final 4</a:t>
            </a:r>
            <a:r>
              <a:rPr lang="en-GB" b="1" baseline="30000" dirty="0"/>
              <a:t>th</a:t>
            </a:r>
            <a:r>
              <a:rPr lang="en-GB" b="1" dirty="0"/>
              <a:t> pulse according so lets add on an extra D throw to make it fit in the 4/4 score we’ve created</a:t>
            </a:r>
          </a:p>
          <a:p>
            <a:r>
              <a:rPr lang="en-GB" b="1" dirty="0"/>
              <a:t>Rather than composing in structural phrases</a:t>
            </a:r>
          </a:p>
          <a:p>
            <a:r>
              <a:rPr lang="en-GB" b="1" dirty="0"/>
              <a:t>We’re used to composing by sight of paper rather than by sound</a:t>
            </a:r>
          </a:p>
          <a:p>
            <a:r>
              <a:rPr lang="en-GB" b="1" dirty="0"/>
              <a:t>For example:</a:t>
            </a:r>
          </a:p>
          <a:p>
            <a:r>
              <a:rPr lang="en-GB" b="1" dirty="0"/>
              <a:t>We’re used to reading and if we read ahead we know the direction of the melody.</a:t>
            </a:r>
          </a:p>
          <a:p>
            <a:r>
              <a:rPr lang="en-GB" b="1" dirty="0"/>
              <a:t>If we put the music away and listen we’ll often find that the melody should go in an alternative direction..</a:t>
            </a:r>
          </a:p>
        </p:txBody>
      </p:sp>
      <p:pic>
        <p:nvPicPr>
          <p:cNvPr id="4" name="Picture 3">
            <a:extLst>
              <a:ext uri="{FF2B5EF4-FFF2-40B4-BE49-F238E27FC236}">
                <a16:creationId xmlns:a16="http://schemas.microsoft.com/office/drawing/2014/main" id="{BA11E18D-6810-4891-1C11-2DBEA5913E48}"/>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89601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heel(1)">
                                      <p:cBhvr>
                                        <p:cTn id="30" dur="2000"/>
                                        <p:tgtEl>
                                          <p:spTgt spid="3">
                                            <p:txEl>
                                              <p:pRg st="6" end="6"/>
                                            </p:txEl>
                                          </p:spTgt>
                                        </p:tgtEl>
                                      </p:cBhvr>
                                    </p:animEffect>
                                  </p:childTnLst>
                                </p:cTn>
                              </p:par>
                              <p:par>
                                <p:cTn id="31" presetID="21" presetClass="entr" presetSubtype="1"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heel(1)">
                                      <p:cBhvr>
                                        <p:cTn id="3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743C-03EC-C823-207C-62CAE1264F7B}"/>
              </a:ext>
            </a:extLst>
          </p:cNvPr>
          <p:cNvSpPr>
            <a:spLocks noGrp="1"/>
          </p:cNvSpPr>
          <p:nvPr>
            <p:ph type="title"/>
          </p:nvPr>
        </p:nvSpPr>
        <p:spPr/>
        <p:txBody>
          <a:bodyPr/>
          <a:lstStyle/>
          <a:p>
            <a:r>
              <a:rPr lang="en-GB" b="1" dirty="0"/>
              <a:t>Why new compositions are poor – poorly scored, hard to interpret</a:t>
            </a:r>
          </a:p>
        </p:txBody>
      </p:sp>
      <p:sp>
        <p:nvSpPr>
          <p:cNvPr id="3" name="Content Placeholder 2">
            <a:extLst>
              <a:ext uri="{FF2B5EF4-FFF2-40B4-BE49-F238E27FC236}">
                <a16:creationId xmlns:a16="http://schemas.microsoft.com/office/drawing/2014/main" id="{914A78C2-C0A5-4B07-409D-44DD339076FB}"/>
              </a:ext>
            </a:extLst>
          </p:cNvPr>
          <p:cNvSpPr>
            <a:spLocks noGrp="1"/>
          </p:cNvSpPr>
          <p:nvPr>
            <p:ph idx="1"/>
          </p:nvPr>
        </p:nvSpPr>
        <p:spPr>
          <a:xfrm>
            <a:off x="566599" y="1973405"/>
            <a:ext cx="8946541" cy="4195481"/>
          </a:xfrm>
        </p:spPr>
        <p:txBody>
          <a:bodyPr>
            <a:normAutofit/>
          </a:bodyPr>
          <a:lstStyle/>
          <a:p>
            <a:r>
              <a:rPr lang="en-GB" b="1" dirty="0"/>
              <a:t>E.g.  </a:t>
            </a:r>
            <a:r>
              <a:rPr lang="en-GB" b="1" i="1" dirty="0" err="1"/>
              <a:t>Rubh</a:t>
            </a:r>
            <a:r>
              <a:rPr lang="en-GB" b="1" i="1" dirty="0"/>
              <a:t> an </a:t>
            </a:r>
            <a:r>
              <a:rPr lang="en-GB" b="1" i="1" dirty="0" err="1"/>
              <a:t>Dunain</a:t>
            </a:r>
            <a:r>
              <a:rPr lang="en-GB" b="1" i="1" dirty="0"/>
              <a:t> </a:t>
            </a:r>
            <a:r>
              <a:rPr lang="en-GB" b="1" dirty="0"/>
              <a:t>line 2 penultimate 2-bar-phrase</a:t>
            </a:r>
          </a:p>
          <a:p>
            <a:endParaRPr lang="en-GB" b="1" dirty="0"/>
          </a:p>
          <a:p>
            <a:endParaRPr lang="en-GB" b="1" dirty="0"/>
          </a:p>
          <a:p>
            <a:endParaRPr lang="en-GB" b="1" dirty="0"/>
          </a:p>
          <a:p>
            <a:r>
              <a:rPr lang="en-GB" b="1" dirty="0"/>
              <a:t>Better scored like this, easier to interpret</a:t>
            </a:r>
          </a:p>
          <a:p>
            <a:endParaRPr lang="en-GB" b="1" dirty="0"/>
          </a:p>
        </p:txBody>
      </p:sp>
      <p:pic>
        <p:nvPicPr>
          <p:cNvPr id="7" name="Picture 6">
            <a:extLst>
              <a:ext uri="{FF2B5EF4-FFF2-40B4-BE49-F238E27FC236}">
                <a16:creationId xmlns:a16="http://schemas.microsoft.com/office/drawing/2014/main" id="{2F4C9217-DF0D-E6E3-92C5-2350B88F8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677" y="4455493"/>
            <a:ext cx="9519177" cy="1010852"/>
          </a:xfrm>
          <a:prstGeom prst="rect">
            <a:avLst/>
          </a:prstGeom>
        </p:spPr>
      </p:pic>
      <p:pic>
        <p:nvPicPr>
          <p:cNvPr id="9" name="Picture 8">
            <a:extLst>
              <a:ext uri="{FF2B5EF4-FFF2-40B4-BE49-F238E27FC236}">
                <a16:creationId xmlns:a16="http://schemas.microsoft.com/office/drawing/2014/main" id="{7AF6F844-50A4-EC87-9E60-98BDFAD7E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677" y="2590199"/>
            <a:ext cx="9519177" cy="1010852"/>
          </a:xfrm>
          <a:prstGeom prst="rect">
            <a:avLst/>
          </a:prstGeom>
        </p:spPr>
      </p:pic>
      <p:pic>
        <p:nvPicPr>
          <p:cNvPr id="4" name="Picture 3">
            <a:extLst>
              <a:ext uri="{FF2B5EF4-FFF2-40B4-BE49-F238E27FC236}">
                <a16:creationId xmlns:a16="http://schemas.microsoft.com/office/drawing/2014/main" id="{09CD6B76-F1B0-3209-8787-59164A01BD9D}"/>
              </a:ext>
            </a:extLst>
          </p:cNvPr>
          <p:cNvPicPr>
            <a:picLocks noChangeAspect="1"/>
          </p:cNvPicPr>
          <p:nvPr/>
        </p:nvPicPr>
        <p:blipFill>
          <a:blip r:embed="rId4">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17399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 calcmode="lin" valueType="num">
                                      <p:cBhvr>
                                        <p:cTn id="34" dur="1000" fill="hold"/>
                                        <p:tgtEl>
                                          <p:spTgt spid="9"/>
                                        </p:tgtEl>
                                        <p:attrNameLst>
                                          <p:attrName>style.rotation</p:attrName>
                                        </p:attrNameLst>
                                      </p:cBhvr>
                                      <p:tavLst>
                                        <p:tav tm="0">
                                          <p:val>
                                            <p:fltVal val="90"/>
                                          </p:val>
                                        </p:tav>
                                        <p:tav tm="100000">
                                          <p:val>
                                            <p:fltVal val="0"/>
                                          </p:val>
                                        </p:tav>
                                      </p:tavLst>
                                    </p:anim>
                                    <p:animEffect transition="in" filter="fade">
                                      <p:cBhvr>
                                        <p:cTn id="35" dur="1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circle(in)">
                                      <p:cBhvr>
                                        <p:cTn id="40" dur="20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5"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2000"/>
                                        <p:tgtEl>
                                          <p:spTgt spid="7"/>
                                        </p:tgtEl>
                                      </p:cBhvr>
                                    </p:animEffect>
                                    <p:anim calcmode="lin" valueType="num">
                                      <p:cBhvr>
                                        <p:cTn id="46" dur="2000" fill="hold"/>
                                        <p:tgtEl>
                                          <p:spTgt spid="7"/>
                                        </p:tgtEl>
                                        <p:attrNameLst>
                                          <p:attrName>ppt_w</p:attrName>
                                        </p:attrNameLst>
                                      </p:cBhvr>
                                      <p:tavLst>
                                        <p:tav tm="0" fmla="#ppt_w*sin(2.5*pi*$)">
                                          <p:val>
                                            <p:fltVal val="0"/>
                                          </p:val>
                                        </p:tav>
                                        <p:tav tm="100000">
                                          <p:val>
                                            <p:fltVal val="1"/>
                                          </p:val>
                                        </p:tav>
                                      </p:tavLst>
                                    </p:anim>
                                    <p:anim calcmode="lin" valueType="num">
                                      <p:cBhvr>
                                        <p:cTn id="47"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p:txBody>
          <a:bodyPr/>
          <a:lstStyle/>
          <a:p>
            <a:r>
              <a:rPr lang="en-GB" b="1" dirty="0"/>
              <a:t>The main problems we face today</a:t>
            </a:r>
          </a:p>
        </p:txBody>
      </p:sp>
      <p:sp>
        <p:nvSpPr>
          <p:cNvPr id="3" name="Content Placeholder 2">
            <a:extLst>
              <a:ext uri="{FF2B5EF4-FFF2-40B4-BE49-F238E27FC236}">
                <a16:creationId xmlns:a16="http://schemas.microsoft.com/office/drawing/2014/main" id="{FA3895BE-372B-427E-B51F-8356C60D740B}"/>
              </a:ext>
            </a:extLst>
          </p:cNvPr>
          <p:cNvSpPr>
            <a:spLocks noGrp="1"/>
          </p:cNvSpPr>
          <p:nvPr>
            <p:ph idx="1"/>
          </p:nvPr>
        </p:nvSpPr>
        <p:spPr>
          <a:xfrm>
            <a:off x="646111" y="1926279"/>
            <a:ext cx="9603275" cy="4145371"/>
          </a:xfrm>
        </p:spPr>
        <p:txBody>
          <a:bodyPr>
            <a:normAutofit/>
          </a:bodyPr>
          <a:lstStyle/>
          <a:p>
            <a:r>
              <a:rPr lang="en-GB" b="1" dirty="0"/>
              <a:t>With the exception of Andrew Wright’s ‘General Principals of Piobaireachd’, Piobaireachd “theory” (for what of a better word) is not being taught</a:t>
            </a:r>
          </a:p>
          <a:p>
            <a:r>
              <a:rPr lang="en-GB" b="1" dirty="0"/>
              <a:t>Often expression is poorly explained by experts</a:t>
            </a:r>
          </a:p>
          <a:p>
            <a:r>
              <a:rPr lang="en-GB" b="1" dirty="0"/>
              <a:t>Tunes are being taught as single entities rather than as a transferrable templates</a:t>
            </a:r>
          </a:p>
          <a:p>
            <a:r>
              <a:rPr lang="en-GB" b="1" dirty="0"/>
              <a:t>“I couldn’t tell you if they played </a:t>
            </a:r>
            <a:r>
              <a:rPr lang="en-GB" b="1" i="1" dirty="0"/>
              <a:t>The Battle of Sherrifmuir</a:t>
            </a:r>
            <a:r>
              <a:rPr lang="en-GB" b="1" dirty="0"/>
              <a:t> well because I don’t know the tune..”</a:t>
            </a:r>
          </a:p>
          <a:p>
            <a:r>
              <a:rPr lang="en-GB" b="1" dirty="0"/>
              <a:t>Teachers are closed minded about interpretation resulting in a lack of possible ideas explored across the genre.</a:t>
            </a:r>
          </a:p>
          <a:p>
            <a:r>
              <a:rPr lang="en-GB" b="1" dirty="0"/>
              <a:t>This leads to poor piobaireachd composition due to lack of knowledge</a:t>
            </a:r>
          </a:p>
        </p:txBody>
      </p:sp>
      <p:pic>
        <p:nvPicPr>
          <p:cNvPr id="4" name="Picture 3">
            <a:extLst>
              <a:ext uri="{FF2B5EF4-FFF2-40B4-BE49-F238E27FC236}">
                <a16:creationId xmlns:a16="http://schemas.microsoft.com/office/drawing/2014/main" id="{29FFB8BF-AF33-8978-1A6C-27FF536926E4}"/>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35473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arn(inVertical)">
                                      <p:cBhvr>
                                        <p:cTn id="21" dur="500"/>
                                        <p:tgtEl>
                                          <p:spTgt spid="3">
                                            <p:txEl>
                                              <p:pRg st="3" end="3"/>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arn(inVertical)">
                                      <p:cBhvr>
                                        <p:cTn id="24" dur="500"/>
                                        <p:tgtEl>
                                          <p:spTgt spid="3">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p:txBody>
          <a:bodyPr/>
          <a:lstStyle/>
          <a:p>
            <a:r>
              <a:rPr lang="en-GB" b="1" dirty="0"/>
              <a:t>Suggestion of methods of composition</a:t>
            </a:r>
          </a:p>
        </p:txBody>
      </p:sp>
      <p:sp>
        <p:nvSpPr>
          <p:cNvPr id="3" name="Content Placeholder 2">
            <a:extLst>
              <a:ext uri="{FF2B5EF4-FFF2-40B4-BE49-F238E27FC236}">
                <a16:creationId xmlns:a16="http://schemas.microsoft.com/office/drawing/2014/main" id="{FA3895BE-372B-427E-B51F-8356C60D740B}"/>
              </a:ext>
            </a:extLst>
          </p:cNvPr>
          <p:cNvSpPr>
            <a:spLocks noGrp="1"/>
          </p:cNvSpPr>
          <p:nvPr>
            <p:ph idx="1"/>
          </p:nvPr>
        </p:nvSpPr>
        <p:spPr>
          <a:xfrm>
            <a:off x="646111" y="1905435"/>
            <a:ext cx="9603275" cy="4499847"/>
          </a:xfrm>
        </p:spPr>
        <p:txBody>
          <a:bodyPr>
            <a:normAutofit fontScale="85000" lnSpcReduction="10000"/>
          </a:bodyPr>
          <a:lstStyle/>
          <a:p>
            <a:r>
              <a:rPr lang="en-GB" b="1" dirty="0"/>
              <a:t>Compose in musical phrases and make rough sketches rather than trying to mould something into a 3/4 or 4/4 pulsation</a:t>
            </a:r>
          </a:p>
          <a:p>
            <a:r>
              <a:rPr lang="en-GB" b="1" dirty="0"/>
              <a:t>Why start with the ground?</a:t>
            </a:r>
          </a:p>
          <a:p>
            <a:r>
              <a:rPr lang="en-GB" b="1" dirty="0"/>
              <a:t>Start with the </a:t>
            </a:r>
            <a:r>
              <a:rPr lang="en-GB" b="1" dirty="0" err="1"/>
              <a:t>taorluath</a:t>
            </a:r>
            <a:r>
              <a:rPr lang="en-GB" b="1" dirty="0"/>
              <a:t> doubling and try and create a nice melody from that variation</a:t>
            </a:r>
          </a:p>
          <a:p>
            <a:r>
              <a:rPr lang="en-GB" b="1" dirty="0"/>
              <a:t>Start with a lyrical variation doubling and construct your ground based on that</a:t>
            </a:r>
          </a:p>
          <a:p>
            <a:r>
              <a:rPr lang="en-GB" b="1" dirty="0"/>
              <a:t>Think of the essence of the composition and encapsulate a sensation e.g. </a:t>
            </a:r>
            <a:r>
              <a:rPr lang="en-GB" b="1" i="1" dirty="0"/>
              <a:t>The Bells of Perth </a:t>
            </a:r>
            <a:r>
              <a:rPr lang="en-GB" b="1" dirty="0"/>
              <a:t>is about the ringing of Bells. Come up with a more obvious musical entity such as The Edinburgh Tram Ways or Grandpa Simon’s Snoring to inspire a rhythmic variation..</a:t>
            </a:r>
          </a:p>
          <a:p>
            <a:r>
              <a:rPr lang="en-GB" b="1" dirty="0"/>
              <a:t>Be a little more savvy with your musical intentions e.g. </a:t>
            </a:r>
            <a:r>
              <a:rPr lang="en-GB" b="1" i="1" dirty="0"/>
              <a:t>Lament for Alan my Son</a:t>
            </a:r>
          </a:p>
          <a:p>
            <a:r>
              <a:rPr lang="en-GB" b="1" dirty="0"/>
              <a:t>Make it clear in the score – the idea that we can’t portray expression in a score is ludicrous!</a:t>
            </a:r>
          </a:p>
          <a:p>
            <a:r>
              <a:rPr lang="en-GB" b="1" dirty="0"/>
              <a:t>Demonstrate that you know the basics by writing a simple tune in a standard form and then build on that.</a:t>
            </a:r>
          </a:p>
          <a:p>
            <a:r>
              <a:rPr lang="en-GB" b="1" dirty="0"/>
              <a:t>Study </a:t>
            </a:r>
            <a:r>
              <a:rPr lang="en-GB" b="1" dirty="0" err="1"/>
              <a:t>study</a:t>
            </a:r>
            <a:r>
              <a:rPr lang="en-GB" b="1" dirty="0"/>
              <a:t> </a:t>
            </a:r>
            <a:r>
              <a:rPr lang="en-GB" b="1" dirty="0" err="1"/>
              <a:t>study</a:t>
            </a:r>
            <a:endParaRPr lang="en-GB" b="1" dirty="0"/>
          </a:p>
        </p:txBody>
      </p:sp>
      <p:pic>
        <p:nvPicPr>
          <p:cNvPr id="4" name="Picture 3">
            <a:extLst>
              <a:ext uri="{FF2B5EF4-FFF2-40B4-BE49-F238E27FC236}">
                <a16:creationId xmlns:a16="http://schemas.microsoft.com/office/drawing/2014/main" id="{374E9F29-770F-D265-CA63-FEA78C04B751}"/>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6572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
                                            <p:txEl>
                                              <p:pRg st="0" end="0"/>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childTnLst>
                                </p:cTn>
                              </p:par>
                              <p:par>
                                <p:cTn id="28" presetID="53" presetClass="entr" presetSubtype="16"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2" dur="500"/>
                                        <p:tgtEl>
                                          <p:spTgt spid="3">
                                            <p:txEl>
                                              <p:pRg st="3" end="3"/>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par>
                                <p:cTn id="38" presetID="53" presetClass="entr" presetSubtype="16"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3">
                                            <p:txEl>
                                              <p:pRg st="5" end="5"/>
                                            </p:txEl>
                                          </p:spTgt>
                                        </p:tgtEl>
                                      </p:cBhvr>
                                    </p:animEffect>
                                  </p:childTnLst>
                                </p:cTn>
                              </p:par>
                              <p:par>
                                <p:cTn id="43" presetID="53" presetClass="entr" presetSubtype="16"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p:cTn id="4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7" dur="500"/>
                                        <p:tgtEl>
                                          <p:spTgt spid="3">
                                            <p:txEl>
                                              <p:pRg st="6" end="6"/>
                                            </p:txEl>
                                          </p:spTgt>
                                        </p:tgtEl>
                                      </p:cBhvr>
                                    </p:animEffect>
                                  </p:childTnLst>
                                </p:cTn>
                              </p:par>
                              <p:par>
                                <p:cTn id="48" presetID="53" presetClass="entr" presetSubtype="16" fill="hold"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 calcmode="lin" valueType="num">
                                      <p:cBhvr>
                                        <p:cTn id="50"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1"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2" dur="500"/>
                                        <p:tgtEl>
                                          <p:spTgt spid="3">
                                            <p:txEl>
                                              <p:pRg st="7" end="7"/>
                                            </p:txEl>
                                          </p:spTgt>
                                        </p:tgtEl>
                                      </p:cBhvr>
                                    </p:animEffect>
                                  </p:childTnLst>
                                </p:cTn>
                              </p:par>
                              <p:par>
                                <p:cTn id="53" presetID="53" presetClass="entr" presetSubtype="16"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p:txBody>
          <a:bodyPr/>
          <a:lstStyle/>
          <a:p>
            <a:r>
              <a:rPr lang="en-GB" b="1" dirty="0"/>
              <a:t>Study </a:t>
            </a:r>
            <a:r>
              <a:rPr lang="en-GB" b="1" dirty="0" err="1"/>
              <a:t>Study</a:t>
            </a:r>
            <a:r>
              <a:rPr lang="en-GB" b="1" dirty="0"/>
              <a:t> </a:t>
            </a:r>
            <a:r>
              <a:rPr lang="en-GB" b="1" dirty="0" err="1"/>
              <a:t>Study</a:t>
            </a:r>
            <a:endParaRPr lang="en-GB" b="1" dirty="0"/>
          </a:p>
        </p:txBody>
      </p:sp>
      <p:sp>
        <p:nvSpPr>
          <p:cNvPr id="3" name="Content Placeholder 2">
            <a:extLst>
              <a:ext uri="{FF2B5EF4-FFF2-40B4-BE49-F238E27FC236}">
                <a16:creationId xmlns:a16="http://schemas.microsoft.com/office/drawing/2014/main" id="{FA3895BE-372B-427E-B51F-8356C60D740B}"/>
              </a:ext>
            </a:extLst>
          </p:cNvPr>
          <p:cNvSpPr>
            <a:spLocks noGrp="1"/>
          </p:cNvSpPr>
          <p:nvPr>
            <p:ph idx="1"/>
          </p:nvPr>
        </p:nvSpPr>
        <p:spPr>
          <a:xfrm>
            <a:off x="646111" y="1853248"/>
            <a:ext cx="9603275" cy="4504735"/>
          </a:xfrm>
        </p:spPr>
        <p:txBody>
          <a:bodyPr>
            <a:normAutofit/>
          </a:bodyPr>
          <a:lstStyle/>
          <a:p>
            <a:r>
              <a:rPr lang="en-GB" b="1" dirty="0"/>
              <a:t>Understand:</a:t>
            </a:r>
          </a:p>
          <a:p>
            <a:r>
              <a:rPr lang="en-GB" b="1" dirty="0"/>
              <a:t>Piobaireachd structures e.g. </a:t>
            </a:r>
          </a:p>
          <a:p>
            <a:r>
              <a:rPr lang="en-GB" b="1" dirty="0"/>
              <a:t>4-6-5 line structures (Woven)- </a:t>
            </a:r>
            <a:r>
              <a:rPr lang="en-GB" b="1" i="1" dirty="0"/>
              <a:t>Lachlan MacNeil Campbell of </a:t>
            </a:r>
            <a:r>
              <a:rPr lang="en-GB" b="1" i="1" dirty="0" err="1"/>
              <a:t>Kintarbert’s</a:t>
            </a:r>
            <a:r>
              <a:rPr lang="en-GB" b="1" i="1" dirty="0"/>
              <a:t> Fancy </a:t>
            </a:r>
            <a:r>
              <a:rPr lang="en-GB" b="1" dirty="0"/>
              <a:t>and </a:t>
            </a:r>
            <a:r>
              <a:rPr lang="en-GB" b="1" i="1" dirty="0"/>
              <a:t>The Earl of Ross’s March</a:t>
            </a:r>
            <a:endParaRPr lang="en-GB" b="1" dirty="0"/>
          </a:p>
          <a:p>
            <a:r>
              <a:rPr lang="en-GB" b="1" dirty="0"/>
              <a:t>Harmonic structures and symmetry e.g.</a:t>
            </a:r>
          </a:p>
          <a:p>
            <a:r>
              <a:rPr lang="en-GB" b="1" dirty="0"/>
              <a:t> The harmonic symmetry of </a:t>
            </a:r>
            <a:r>
              <a:rPr lang="en-GB" b="1" i="1" dirty="0"/>
              <a:t>The Big Spree</a:t>
            </a:r>
          </a:p>
          <a:p>
            <a:r>
              <a:rPr lang="en-GB" b="1" dirty="0"/>
              <a:t>Functions of church modes e.g.</a:t>
            </a:r>
          </a:p>
          <a:p>
            <a:r>
              <a:rPr lang="en-GB" b="1" dirty="0"/>
              <a:t>Raised 6</a:t>
            </a:r>
            <a:r>
              <a:rPr lang="en-GB" b="1" baseline="30000" dirty="0"/>
              <a:t>th</a:t>
            </a:r>
            <a:r>
              <a:rPr lang="en-GB" b="1" dirty="0"/>
              <a:t> in the E </a:t>
            </a:r>
            <a:r>
              <a:rPr lang="en-GB" b="1" dirty="0" err="1"/>
              <a:t>dorian</a:t>
            </a:r>
            <a:r>
              <a:rPr lang="en-GB" b="1" dirty="0"/>
              <a:t> Mode e.g. The big C# in </a:t>
            </a:r>
            <a:r>
              <a:rPr lang="en-GB" b="1" i="1" dirty="0"/>
              <a:t>The Bicker</a:t>
            </a:r>
          </a:p>
          <a:p>
            <a:r>
              <a:rPr lang="en-GB" b="1" dirty="0"/>
              <a:t>But why is that mode that mode..</a:t>
            </a:r>
          </a:p>
        </p:txBody>
      </p:sp>
      <p:pic>
        <p:nvPicPr>
          <p:cNvPr id="4" name="Picture 3">
            <a:extLst>
              <a:ext uri="{FF2B5EF4-FFF2-40B4-BE49-F238E27FC236}">
                <a16:creationId xmlns:a16="http://schemas.microsoft.com/office/drawing/2014/main" id="{1CCF14D6-CA57-F1B7-7DC8-64B1187EBC4D}"/>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56035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500"/>
                                        <p:tgtEl>
                                          <p:spTgt spid="3">
                                            <p:txEl>
                                              <p:pRg st="1" end="1"/>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1" dur="500"/>
                                        <p:tgtEl>
                                          <p:spTgt spid="3">
                                            <p:txEl>
                                              <p:pRg st="6" end="6"/>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a:xfrm>
            <a:off x="268357" y="471144"/>
            <a:ext cx="10786498" cy="6101106"/>
          </a:xfrm>
        </p:spPr>
        <p:txBody>
          <a:bodyPr>
            <a:normAutofit fontScale="90000"/>
          </a:bodyPr>
          <a:lstStyle/>
          <a:p>
            <a:r>
              <a:rPr lang="en-GB" b="1" dirty="0"/>
              <a:t>Lastly.. “the musical expression of the music cannot be shown in the musical score”</a:t>
            </a:r>
            <a:br>
              <a:rPr lang="en-GB" b="1" dirty="0"/>
            </a:br>
            <a:br>
              <a:rPr lang="en-GB" b="1" dirty="0"/>
            </a:br>
            <a:r>
              <a:rPr lang="en-GB" b="1" dirty="0"/>
              <a:t>This statement is ludicrous</a:t>
            </a:r>
            <a:br>
              <a:rPr lang="en-GB" b="1" dirty="0"/>
            </a:br>
            <a:br>
              <a:rPr lang="en-GB" b="1" dirty="0"/>
            </a:br>
            <a:r>
              <a:rPr lang="en-GB" b="1" dirty="0"/>
              <a:t>Why?</a:t>
            </a:r>
            <a:br>
              <a:rPr lang="en-GB" b="1" dirty="0"/>
            </a:br>
            <a:br>
              <a:rPr lang="en-GB" b="1" dirty="0"/>
            </a:br>
            <a:r>
              <a:rPr lang="en-GB" b="1" dirty="0"/>
              <a:t>Because a score can show relativity and expression is determined by the performer and is suggested in the score</a:t>
            </a:r>
            <a:br>
              <a:rPr lang="en-GB" b="1" dirty="0"/>
            </a:br>
            <a:br>
              <a:rPr lang="en-GB" b="1" dirty="0"/>
            </a:br>
            <a:r>
              <a:rPr lang="en-GB" b="1" dirty="0"/>
              <a:t>For example:</a:t>
            </a:r>
          </a:p>
        </p:txBody>
      </p:sp>
      <p:pic>
        <p:nvPicPr>
          <p:cNvPr id="3" name="ytmp3free.cc_richard-wagner-tristan-und-isolde-prelude-youtubemp3free.org">
            <a:hlinkClick r:id="" action="ppaction://media"/>
            <a:extLst>
              <a:ext uri="{FF2B5EF4-FFF2-40B4-BE49-F238E27FC236}">
                <a16:creationId xmlns:a16="http://schemas.microsoft.com/office/drawing/2014/main" id="{237768FD-28FC-7483-52CE-F289A896F6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48467" y="2941637"/>
            <a:ext cx="487363" cy="487363"/>
          </a:xfrm>
          <a:prstGeom prst="rect">
            <a:avLst/>
          </a:prstGeom>
        </p:spPr>
      </p:pic>
      <p:pic>
        <p:nvPicPr>
          <p:cNvPr id="4" name="Picture 3">
            <a:extLst>
              <a:ext uri="{FF2B5EF4-FFF2-40B4-BE49-F238E27FC236}">
                <a16:creationId xmlns:a16="http://schemas.microsoft.com/office/drawing/2014/main" id="{A16DEE58-DBA4-25BE-5574-D8E0F5D0CE09}"/>
              </a:ext>
            </a:extLst>
          </p:cNvPr>
          <p:cNvPicPr>
            <a:picLocks noChangeAspect="1"/>
          </p:cNvPicPr>
          <p:nvPr/>
        </p:nvPicPr>
        <p:blipFill>
          <a:blip r:embed="rId5">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55094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85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a:xfrm>
            <a:off x="298175" y="693086"/>
            <a:ext cx="10712292" cy="6101106"/>
          </a:xfrm>
        </p:spPr>
        <p:txBody>
          <a:bodyPr>
            <a:normAutofit fontScale="90000"/>
          </a:bodyPr>
          <a:lstStyle/>
          <a:p>
            <a:r>
              <a:rPr lang="en-GB" b="1" dirty="0"/>
              <a:t>Demonstrate that you understand basic forms and structures of piobaireachd by writing a tune using the simpler structures</a:t>
            </a:r>
            <a:br>
              <a:rPr lang="en-GB" b="1" dirty="0"/>
            </a:br>
            <a:br>
              <a:rPr lang="en-GB" b="1" dirty="0"/>
            </a:br>
            <a:r>
              <a:rPr lang="en-GB" b="1" dirty="0"/>
              <a:t>Then develop that understanding with newer pieces</a:t>
            </a:r>
            <a:br>
              <a:rPr lang="en-GB" b="1" dirty="0"/>
            </a:br>
            <a:br>
              <a:rPr lang="en-GB" b="1" dirty="0"/>
            </a:br>
            <a:r>
              <a:rPr lang="en-GB" b="1" dirty="0"/>
              <a:t>Create a simple piece first before you write the next </a:t>
            </a:r>
            <a:r>
              <a:rPr lang="en-GB" b="1" i="1" dirty="0"/>
              <a:t>“kings taxes”</a:t>
            </a:r>
            <a:br>
              <a:rPr lang="en-GB" b="1" dirty="0"/>
            </a:br>
            <a:br>
              <a:rPr lang="en-GB" b="1" dirty="0"/>
            </a:br>
            <a:endParaRPr lang="en-GB" b="1" dirty="0"/>
          </a:p>
        </p:txBody>
      </p:sp>
      <p:pic>
        <p:nvPicPr>
          <p:cNvPr id="3" name="Picture 2">
            <a:extLst>
              <a:ext uri="{FF2B5EF4-FFF2-40B4-BE49-F238E27FC236}">
                <a16:creationId xmlns:a16="http://schemas.microsoft.com/office/drawing/2014/main" id="{7005140E-4BCC-1F13-3651-B80917A0257C}"/>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45342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a:xfrm>
            <a:off x="596348" y="73869"/>
            <a:ext cx="10480145" cy="4462806"/>
          </a:xfrm>
        </p:spPr>
        <p:txBody>
          <a:bodyPr>
            <a:normAutofit fontScale="90000"/>
          </a:bodyPr>
          <a:lstStyle/>
          <a:p>
            <a:r>
              <a:rPr lang="en-GB" b="1" dirty="0"/>
              <a:t>How would you, the members of the society, like to see/hear improvements in piobaireachd composition?</a:t>
            </a:r>
            <a:br>
              <a:rPr lang="en-GB" b="1" dirty="0"/>
            </a:br>
            <a:r>
              <a:rPr lang="en-GB" b="1" dirty="0"/>
              <a:t>For me, it’s teaching these principles:</a:t>
            </a:r>
            <a:br>
              <a:rPr lang="en-GB" b="1" dirty="0"/>
            </a:br>
            <a:br>
              <a:rPr lang="en-GB" b="1" dirty="0"/>
            </a:br>
            <a:r>
              <a:rPr lang="en-GB" b="1" dirty="0"/>
              <a:t>1) how the music works aurally</a:t>
            </a:r>
            <a:br>
              <a:rPr lang="en-GB" b="1" dirty="0"/>
            </a:br>
            <a:br>
              <a:rPr lang="en-GB" b="1" dirty="0"/>
            </a:br>
            <a:r>
              <a:rPr lang="en-GB" b="1" dirty="0"/>
              <a:t>2) How it is portrayed in a musical score</a:t>
            </a:r>
            <a:br>
              <a:rPr lang="en-GB" b="1" dirty="0"/>
            </a:br>
            <a:br>
              <a:rPr lang="en-GB" b="1" dirty="0"/>
            </a:br>
            <a:r>
              <a:rPr lang="en-GB" b="1" dirty="0"/>
              <a:t>3) How to then interoperate scores and transfer the skills</a:t>
            </a:r>
            <a:br>
              <a:rPr lang="en-GB" b="1" dirty="0"/>
            </a:br>
            <a:br>
              <a:rPr lang="en-GB" b="1" dirty="0"/>
            </a:br>
            <a:r>
              <a:rPr lang="en-GB" b="1" dirty="0"/>
              <a:t>Provide a skill base and proper understanding of functions and principles of piobaireachd</a:t>
            </a:r>
          </a:p>
        </p:txBody>
      </p:sp>
      <p:pic>
        <p:nvPicPr>
          <p:cNvPr id="3" name="Picture 2">
            <a:extLst>
              <a:ext uri="{FF2B5EF4-FFF2-40B4-BE49-F238E27FC236}">
                <a16:creationId xmlns:a16="http://schemas.microsoft.com/office/drawing/2014/main" id="{A2B95ECA-7569-1BA3-5C53-65A8E2F55DFB}"/>
              </a:ext>
            </a:extLst>
          </p:cNvPr>
          <p:cNvPicPr>
            <a:picLocks noChangeAspect="1"/>
          </p:cNvPicPr>
          <p:nvPr/>
        </p:nvPicPr>
        <p:blipFill>
          <a:blip r:embed="rId2">
            <a:alphaModFix amt="5000"/>
          </a:blip>
          <a:stretch>
            <a:fillRect/>
          </a:stretch>
        </p:blipFill>
        <p:spPr>
          <a:xfrm>
            <a:off x="3213100" y="182758"/>
            <a:ext cx="5765800" cy="5791200"/>
          </a:xfrm>
          <a:prstGeom prst="rect">
            <a:avLst/>
          </a:prstGeom>
        </p:spPr>
      </p:pic>
    </p:spTree>
    <p:extLst>
      <p:ext uri="{BB962C8B-B14F-4D97-AF65-F5344CB8AC3E}">
        <p14:creationId xmlns:p14="http://schemas.microsoft.com/office/powerpoint/2010/main" val="201827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a:xfrm>
            <a:off x="1416031" y="498325"/>
            <a:ext cx="9603275" cy="4462806"/>
          </a:xfrm>
        </p:spPr>
        <p:txBody>
          <a:bodyPr>
            <a:normAutofit fontScale="90000"/>
          </a:bodyPr>
          <a:lstStyle/>
          <a:p>
            <a:r>
              <a:rPr lang="en-GB" b="1" dirty="0"/>
              <a:t>Bibliography</a:t>
            </a:r>
            <a:br>
              <a:rPr lang="en-GB" b="1" dirty="0"/>
            </a:br>
            <a:br>
              <a:rPr lang="en-GB" b="1" dirty="0"/>
            </a:br>
            <a:r>
              <a:rPr lang="en-GB" sz="1600" b="1" dirty="0"/>
              <a:t>COLLINSON, Francis ‘The Traditional and National Music of Scotland’ Routledge and Kegan Paul (LONDON)</a:t>
            </a:r>
            <a:br>
              <a:rPr lang="en-GB" sz="1600" b="1" dirty="0"/>
            </a:br>
            <a:br>
              <a:rPr lang="en-GB" sz="1600" b="1" dirty="0"/>
            </a:br>
            <a:r>
              <a:rPr lang="en-GB" sz="1600" b="1" dirty="0"/>
              <a:t>Practical Musicianship classes at The royal conservatoire of </a:t>
            </a:r>
            <a:r>
              <a:rPr lang="en-GB" sz="1600" b="1" dirty="0" err="1"/>
              <a:t>scotland</a:t>
            </a:r>
            <a:r>
              <a:rPr lang="en-GB" sz="1600" b="1" dirty="0"/>
              <a:t>. Lecturer: HAMISH NAPIER</a:t>
            </a:r>
            <a:br>
              <a:rPr lang="en-GB" sz="1600" b="1" dirty="0"/>
            </a:br>
            <a:br>
              <a:rPr lang="en-GB" sz="1600" b="1" dirty="0"/>
            </a:br>
            <a:r>
              <a:rPr lang="en-GB" sz="1600" b="1" dirty="0"/>
              <a:t>Piobaireachd society scores and websites</a:t>
            </a:r>
            <a:br>
              <a:rPr lang="en-GB" sz="1600" b="1" dirty="0"/>
            </a:br>
            <a:br>
              <a:rPr lang="en-GB" sz="1600" b="1" dirty="0"/>
            </a:br>
            <a:r>
              <a:rPr lang="en-GB" sz="1600" b="1" dirty="0"/>
              <a:t>FLANDREUO, Tara. Online ‘Music Theory Teacher’ accessed 21/01/2020 - </a:t>
            </a:r>
            <a:r>
              <a:rPr lang="en-GB" sz="1600" b="1" u="sng" dirty="0">
                <a:hlinkClick r:id="rId2"/>
              </a:rPr>
              <a:t>http://www.musictheoryteacher.com/pb/wp_2e247577/wp_2e247577.html</a:t>
            </a:r>
            <a:br>
              <a:rPr lang="en-GB" sz="1600" b="1" u="sng" dirty="0"/>
            </a:br>
            <a:br>
              <a:rPr lang="en-GB" sz="1600" b="1" dirty="0"/>
            </a:br>
            <a:r>
              <a:rPr lang="en-GB" sz="1600" b="1" dirty="0"/>
              <a:t>FUX, Johan Joseph. ‘The Study of Counterpoint’ (revised edition) translated and edited by Alfred Mann. W. W. Norton and Company, Inc. Published 1965</a:t>
            </a:r>
            <a:br>
              <a:rPr lang="en-GB" sz="1600" b="1" dirty="0"/>
            </a:br>
            <a:br>
              <a:rPr lang="en-GB" sz="1600" b="1" dirty="0"/>
            </a:br>
            <a:r>
              <a:rPr lang="en-GB" sz="1600" b="1" dirty="0"/>
              <a:t>LOVELOCK, William. (</a:t>
            </a:r>
            <a:r>
              <a:rPr lang="en-GB" sz="1600" b="1" dirty="0" err="1"/>
              <a:t>D.Mus</a:t>
            </a:r>
            <a:r>
              <a:rPr lang="en-GB" sz="1600" b="1" dirty="0"/>
              <a:t> London) ‘First Year Harmony’ a Hammond Textbook. William Elkin Music Services (First published 1939)</a:t>
            </a:r>
            <a:br>
              <a:rPr lang="en-GB" sz="1600" b="1" dirty="0"/>
            </a:br>
            <a:br>
              <a:rPr lang="en-GB" sz="1600" b="1" dirty="0"/>
            </a:br>
            <a:r>
              <a:rPr lang="en-GB" sz="1600" b="1" dirty="0"/>
              <a:t>Piobaireachd society website accessed 15/03/2023</a:t>
            </a:r>
            <a:br>
              <a:rPr lang="en-GB" sz="1600" b="1" dirty="0"/>
            </a:br>
            <a:br>
              <a:rPr lang="en-GB" sz="1600" b="1" dirty="0"/>
            </a:br>
            <a:r>
              <a:rPr lang="en-GB" sz="1600" b="1" dirty="0"/>
              <a:t>wright, Andrew ‘general principles of piobaireachd, the college of piping 2013</a:t>
            </a:r>
            <a:br>
              <a:rPr lang="en-GB" sz="1600" b="1" dirty="0"/>
            </a:br>
            <a:br>
              <a:rPr lang="en-GB" sz="1600" b="1" dirty="0"/>
            </a:br>
            <a:r>
              <a:rPr lang="en-GB" sz="1600" b="1" dirty="0"/>
              <a:t>STURMAN, Paul. ‘Advanced Melody Harmony </a:t>
            </a:r>
            <a:r>
              <a:rPr lang="en-GB" sz="1600" b="1" dirty="0" err="1"/>
              <a:t>Composition’Longman</a:t>
            </a:r>
            <a:r>
              <a:rPr lang="en-GB" sz="1600" b="1" dirty="0"/>
              <a:t> Group 1986</a:t>
            </a:r>
            <a:br>
              <a:rPr lang="en-GB" sz="1600" b="1" dirty="0"/>
            </a:br>
            <a:br>
              <a:rPr lang="en-GB" sz="1600" b="1" dirty="0"/>
            </a:br>
            <a:r>
              <a:rPr lang="en-GB" sz="1600" b="1" dirty="0"/>
              <a:t>TCHAIKOVSKY, Piotr </a:t>
            </a:r>
            <a:r>
              <a:rPr lang="en-GB" sz="1600" b="1" dirty="0" err="1"/>
              <a:t>Ilyitch</a:t>
            </a:r>
            <a:r>
              <a:rPr lang="en-GB" sz="1600" b="1" dirty="0"/>
              <a:t>. ‘Guide to the Practical Study of Harmony’ Dover Publications Inc. (Dover Edition) published in 2005</a:t>
            </a:r>
            <a:br>
              <a:rPr lang="en-GB" sz="1600" b="1" dirty="0"/>
            </a:br>
            <a:endParaRPr lang="en-GB" b="1" dirty="0"/>
          </a:p>
        </p:txBody>
      </p:sp>
      <p:pic>
        <p:nvPicPr>
          <p:cNvPr id="3" name="Picture 2">
            <a:extLst>
              <a:ext uri="{FF2B5EF4-FFF2-40B4-BE49-F238E27FC236}">
                <a16:creationId xmlns:a16="http://schemas.microsoft.com/office/drawing/2014/main" id="{769B963F-ACEB-C71A-8879-A820F6745F0B}"/>
              </a:ext>
            </a:extLst>
          </p:cNvPr>
          <p:cNvPicPr>
            <a:picLocks noChangeAspect="1"/>
          </p:cNvPicPr>
          <p:nvPr/>
        </p:nvPicPr>
        <p:blipFill>
          <a:blip r:embed="rId3">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2084807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68A5-0AB6-BC7E-564B-C3151A086EAB}"/>
              </a:ext>
            </a:extLst>
          </p:cNvPr>
          <p:cNvSpPr>
            <a:spLocks noGrp="1"/>
          </p:cNvSpPr>
          <p:nvPr>
            <p:ph type="title"/>
          </p:nvPr>
        </p:nvSpPr>
        <p:spPr>
          <a:xfrm>
            <a:off x="1423004" y="1195044"/>
            <a:ext cx="9603275" cy="1049235"/>
          </a:xfrm>
        </p:spPr>
        <p:txBody>
          <a:bodyPr>
            <a:normAutofit/>
          </a:bodyPr>
          <a:lstStyle/>
          <a:p>
            <a:r>
              <a:rPr lang="en-GB" b="1" dirty="0"/>
              <a:t>There will be no questions…</a:t>
            </a:r>
          </a:p>
        </p:txBody>
      </p:sp>
      <p:pic>
        <p:nvPicPr>
          <p:cNvPr id="3" name="Picture 2">
            <a:extLst>
              <a:ext uri="{FF2B5EF4-FFF2-40B4-BE49-F238E27FC236}">
                <a16:creationId xmlns:a16="http://schemas.microsoft.com/office/drawing/2014/main" id="{6945F260-19F2-0896-3124-2458EC389381}"/>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3514210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21FD-921A-8FED-229E-E232061BD816}"/>
              </a:ext>
            </a:extLst>
          </p:cNvPr>
          <p:cNvSpPr>
            <a:spLocks noGrp="1"/>
          </p:cNvSpPr>
          <p:nvPr>
            <p:ph type="title"/>
          </p:nvPr>
        </p:nvSpPr>
        <p:spPr/>
        <p:txBody>
          <a:bodyPr/>
          <a:lstStyle/>
          <a:p>
            <a:pPr algn="ctr"/>
            <a:r>
              <a:rPr lang="en-GB" b="1" dirty="0"/>
              <a:t>Conclusion – can composition be taught?</a:t>
            </a:r>
          </a:p>
        </p:txBody>
      </p:sp>
      <p:sp>
        <p:nvSpPr>
          <p:cNvPr id="3" name="Content Placeholder 2">
            <a:extLst>
              <a:ext uri="{FF2B5EF4-FFF2-40B4-BE49-F238E27FC236}">
                <a16:creationId xmlns:a16="http://schemas.microsoft.com/office/drawing/2014/main" id="{1314F858-C2AC-7486-24F2-39CE924BB0D5}"/>
              </a:ext>
            </a:extLst>
          </p:cNvPr>
          <p:cNvSpPr>
            <a:spLocks noGrp="1"/>
          </p:cNvSpPr>
          <p:nvPr>
            <p:ph idx="1"/>
          </p:nvPr>
        </p:nvSpPr>
        <p:spPr>
          <a:xfrm>
            <a:off x="646111" y="2319440"/>
            <a:ext cx="10515600" cy="4351338"/>
          </a:xfrm>
        </p:spPr>
        <p:txBody>
          <a:bodyPr/>
          <a:lstStyle/>
          <a:p>
            <a:r>
              <a:rPr lang="en-GB" b="1" dirty="0"/>
              <a:t>History of composition would suggest “yes” – Mozart, Beethoven, Stravinsky, the list is endless. Few composers are self-taught.</a:t>
            </a:r>
          </a:p>
          <a:p>
            <a:r>
              <a:rPr lang="en-GB" b="1" dirty="0"/>
              <a:t>Should we encourage the teaching of piobaireachd composition or continue to allow it to proceed with no guidance whatsoever?</a:t>
            </a:r>
          </a:p>
          <a:p>
            <a:r>
              <a:rPr lang="en-GB" b="1" dirty="0"/>
              <a:t>Should the </a:t>
            </a:r>
            <a:r>
              <a:rPr lang="en-GB" b="1" dirty="0" err="1"/>
              <a:t>Piob</a:t>
            </a:r>
            <a:r>
              <a:rPr lang="en-GB" b="1" dirty="0"/>
              <a:t> Soc take a role in this process?</a:t>
            </a:r>
          </a:p>
          <a:p>
            <a:r>
              <a:rPr lang="en-GB" b="1" dirty="0"/>
              <a:t>Any Questions?</a:t>
            </a:r>
          </a:p>
          <a:p>
            <a:endParaRPr lang="en-GB" b="1" dirty="0"/>
          </a:p>
          <a:p>
            <a:endParaRPr lang="en-GB" b="1" dirty="0"/>
          </a:p>
        </p:txBody>
      </p:sp>
      <p:pic>
        <p:nvPicPr>
          <p:cNvPr id="4" name="Picture 3">
            <a:extLst>
              <a:ext uri="{FF2B5EF4-FFF2-40B4-BE49-F238E27FC236}">
                <a16:creationId xmlns:a16="http://schemas.microsoft.com/office/drawing/2014/main" id="{7D67360D-CCE4-E738-6C7C-1E065FDE63CA}"/>
              </a:ext>
            </a:extLst>
          </p:cNvPr>
          <p:cNvPicPr>
            <a:picLocks noChangeAspect="1"/>
          </p:cNvPicPr>
          <p:nvPr/>
        </p:nvPicPr>
        <p:blipFill>
          <a:blip r:embed="rId2">
            <a:alphaModFix amt="5000"/>
          </a:blip>
          <a:stretch>
            <a:fillRect/>
          </a:stretch>
        </p:blipFill>
        <p:spPr>
          <a:xfrm>
            <a:off x="3213100" y="490870"/>
            <a:ext cx="5765800" cy="5791200"/>
          </a:xfrm>
          <a:prstGeom prst="rect">
            <a:avLst/>
          </a:prstGeom>
        </p:spPr>
      </p:pic>
    </p:spTree>
    <p:extLst>
      <p:ext uri="{BB962C8B-B14F-4D97-AF65-F5344CB8AC3E}">
        <p14:creationId xmlns:p14="http://schemas.microsoft.com/office/powerpoint/2010/main" val="14243254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5931</TotalTime>
  <Words>2146</Words>
  <Application>Microsoft Office PowerPoint</Application>
  <PresentationFormat>Widescreen</PresentationFormat>
  <Paragraphs>246</Paragraphs>
  <Slides>38</Slides>
  <Notes>0</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Century Gothic</vt:lpstr>
      <vt:lpstr>Wingdings 3</vt:lpstr>
      <vt:lpstr>Ion</vt:lpstr>
      <vt:lpstr>The Composition of Piobaireachd </vt:lpstr>
      <vt:lpstr>Modern Piobaireachd on the Piob Soc website</vt:lpstr>
      <vt:lpstr>Could these be Set Tunes or form the basis of a new Piob Soc Collection volume?</vt:lpstr>
      <vt:lpstr>Methods of Piobaireachd Composition</vt:lpstr>
      <vt:lpstr>PowerPoint Presentation</vt:lpstr>
      <vt:lpstr>About me</vt:lpstr>
      <vt:lpstr>Evolution of music harmony</vt:lpstr>
      <vt:lpstr>Plainchant – Cantus planus</vt:lpstr>
      <vt:lpstr>Organum</vt:lpstr>
      <vt:lpstr>Later evolving into other species counterpoints</vt:lpstr>
      <vt:lpstr>Fifth species - polyphony</vt:lpstr>
      <vt:lpstr>More complex polyphony</vt:lpstr>
      <vt:lpstr>Why is this important?</vt:lpstr>
      <vt:lpstr>Where does piobaireachd lie, and why?</vt:lpstr>
      <vt:lpstr>PowerPoint Presentation</vt:lpstr>
      <vt:lpstr>The Ecclesial modes or Church Modes</vt:lpstr>
      <vt:lpstr>Piobaireachd structures and variations – Forms</vt:lpstr>
      <vt:lpstr>Piobaireachd structures and variations – design and measures: Harmonic symmetry</vt:lpstr>
      <vt:lpstr>Tension and release – harmonic tunes and melodic/lyrical tunes</vt:lpstr>
      <vt:lpstr>PowerPoint Presentation</vt:lpstr>
      <vt:lpstr>‘A piper’s farewell to his pipe’  by Steven Knox</vt:lpstr>
      <vt:lpstr>A piper’s farewell to his pipe - cons</vt:lpstr>
      <vt:lpstr>How could this piece be improved?</vt:lpstr>
      <vt:lpstr>How could this piece be improved?</vt:lpstr>
      <vt:lpstr>How could this piece be improved?</vt:lpstr>
      <vt:lpstr>How could this piece be improved?</vt:lpstr>
      <vt:lpstr>Why new compositions are poor – in a nutshell</vt:lpstr>
      <vt:lpstr>Why new compositions are poor – a more in-depth reason..</vt:lpstr>
      <vt:lpstr>Why new compositions are poor – poorly scored, hard to interpret</vt:lpstr>
      <vt:lpstr>The main problems we face today</vt:lpstr>
      <vt:lpstr>Suggestion of methods of composition</vt:lpstr>
      <vt:lpstr>Study Study Study</vt:lpstr>
      <vt:lpstr>Lastly.. “the musical expression of the music cannot be shown in the musical score”  This statement is ludicrous  Why?  Because a score can show relativity and expression is determined by the performer and is suggested in the score  For example:</vt:lpstr>
      <vt:lpstr>Demonstrate that you understand basic forms and structures of piobaireachd by writing a tune using the simpler structures  Then develop that understanding with newer pieces  Create a simple piece first before you write the next “kings taxes”  </vt:lpstr>
      <vt:lpstr>How would you, the members of the society, like to see/hear improvements in piobaireachd composition? For me, it’s teaching these principles:  1) how the music works aurally  2) How it is portrayed in a musical score  3) How to then interoperate scores and transfer the skills  Provide a skill base and proper understanding of functions and principles of piobaireachd</vt:lpstr>
      <vt:lpstr>Bibliography  COLLINSON, Francis ‘The Traditional and National Music of Scotland’ Routledge and Kegan Paul (LONDON)  Practical Musicianship classes at The royal conservatoire of scotland. Lecturer: HAMISH NAPIER  Piobaireachd society scores and websites  FLANDREUO, Tara. Online ‘Music Theory Teacher’ accessed 21/01/2020 - http://www.musictheoryteacher.com/pb/wp_2e247577/wp_2e247577.html  FUX, Johan Joseph. ‘The Study of Counterpoint’ (revised edition) translated and edited by Alfred Mann. W. W. Norton and Company, Inc. Published 1965  LOVELOCK, William. (D.Mus London) ‘First Year Harmony’ a Hammond Textbook. William Elkin Music Services (First published 1939)  Piobaireachd society website accessed 15/03/2023  wright, Andrew ‘general principles of piobaireachd, the college of piping 2013  STURMAN, Paul. ‘Advanced Melody Harmony Composition’Longman Group 1986  TCHAIKOVSKY, Piotr Ilyitch. ‘Guide to the Practical Study of Harmony’ Dover Publications Inc. (Dover Edition) published in 2005 </vt:lpstr>
      <vt:lpstr>There will be no questions…</vt:lpstr>
      <vt:lpstr>Conclusion – can composition be taught?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Piobaireachd Composition</dc:title>
  <dc:creator>John Dew</dc:creator>
  <cp:lastModifiedBy>John Dew</cp:lastModifiedBy>
  <cp:revision>16</cp:revision>
  <dcterms:created xsi:type="dcterms:W3CDTF">2023-02-13T10:50:06Z</dcterms:created>
  <dcterms:modified xsi:type="dcterms:W3CDTF">2023-04-11T11:10:48Z</dcterms:modified>
</cp:coreProperties>
</file>